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Roboto Mono" pitchFamily="49"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63D7E8-0F85-49AF-96DE-A6819B15ED61}">
  <a:tblStyle styleId="{6A63D7E8-0F85-49AF-96DE-A6819B15ED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5"/>
    <p:restoredTop sz="94589"/>
  </p:normalViewPr>
  <p:slideViewPr>
    <p:cSldViewPr snapToGrid="0">
      <p:cViewPr varScale="1">
        <p:scale>
          <a:sx n="151" d="100"/>
          <a:sy n="151" d="100"/>
        </p:scale>
        <p:origin x="64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1dc9d3d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1dc9d3d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f1dc9d3d5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f1dc9d3d5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f1dc9d3d5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f1dc9d3d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f1dc9d3d5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f1dc9d3d5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f1dc9d3d5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f1dc9d3d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1dc9d3d5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1dc9d3d5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In our performance evaluation, we tested multiple models to determine the most effective for identifying 'bad' cells. </a:t>
            </a:r>
            <a:r>
              <a:rPr lang="en-US" b="0" i="0" u="none" strike="noStrike" dirty="0" err="1">
                <a:solidFill>
                  <a:srgbClr val="000000"/>
                </a:solidFill>
                <a:effectLst/>
                <a:latin typeface="-webkit-standard"/>
              </a:rPr>
              <a:t>XGBoost</a:t>
            </a:r>
            <a:r>
              <a:rPr lang="en-US" b="0" i="0" u="none" strike="noStrike" dirty="0">
                <a:solidFill>
                  <a:srgbClr val="000000"/>
                </a:solidFill>
                <a:effectLst/>
                <a:latin typeface="-webkit-standard"/>
              </a:rPr>
              <a:t> stood out with the highest AUC-ROC of 0.87, achieving 92% precision and 91% recall, making it the top performer. The Neural Network also showed strong results with an AUC-ROC of 0.86 and balanced precision and recall. SVM performed well, particularly in recall at 97%, but had lower precision at 87%. However, both K-means and Agglomerative Clustering underperformed, with significantly lower precision, recall, and AUC-ROC scores, making them less suitable for this task.</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f1dc9d3d5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1dc9d3d5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u="none" strike="noStrike" dirty="0">
                <a:solidFill>
                  <a:srgbClr val="000000"/>
                </a:solidFill>
                <a:effectLst/>
              </a:rPr>
              <a:t>In conclusion, after thorough evaluation, we selected </a:t>
            </a:r>
            <a:r>
              <a:rPr lang="en-US" b="0" i="0" u="none" strike="noStrike" dirty="0" err="1">
                <a:solidFill>
                  <a:srgbClr val="000000"/>
                </a:solidFill>
                <a:effectLst/>
              </a:rPr>
              <a:t>XGBoost</a:t>
            </a:r>
            <a:r>
              <a:rPr lang="en-US" b="0" i="0" u="none" strike="noStrike" dirty="0">
                <a:solidFill>
                  <a:srgbClr val="000000"/>
                </a:solidFill>
                <a:effectLst/>
              </a:rPr>
              <a:t> as our final model due to its superior balance of precision, recall, and AUC-ROC. This makes it highly effective for detecting segmentation errors in single-cell analysis. The Neural Network also emerged as a strong contender, offering both flexibility and robust performance.</a:t>
            </a:r>
          </a:p>
          <a:p>
            <a:pPr algn="l"/>
            <a:r>
              <a:rPr lang="en-US" b="0" i="0" u="none" strike="noStrike" dirty="0">
                <a:solidFill>
                  <a:srgbClr val="000000"/>
                </a:solidFill>
                <a:effectLst/>
              </a:rPr>
              <a:t>Moving forward, the insights from this study will contribute to more accurate cell segmentation, with potential applications in medical research. By enhancing AI and Deep Learning tools in scientific workflows, we are paving the way for more precise and effective approaches in the future.</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f1dc9d3d5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1dc9d3d5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doi.org/10.34740/KAGGLE/DSV/3349136"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doi.org/10.1038/s42003-023-04840-z" TargetMode="External"/><Relationship Id="rId5" Type="http://schemas.openxmlformats.org/officeDocument/2006/relationships/hyperlink" Target="https://kaggle.com/competitions/hpa-single-cell-image-classification"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Human Protein Atlas Bad Cell Recognition</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Gabi Rivera, Itzel Cruz, and Edgar Rosales</a:t>
            </a:r>
            <a:endParaRPr/>
          </a:p>
        </p:txBody>
      </p:sp>
      <p:pic>
        <p:nvPicPr>
          <p:cNvPr id="6" name="Audio 5">
            <a:extLst>
              <a:ext uri="{FF2B5EF4-FFF2-40B4-BE49-F238E27FC236}">
                <a16:creationId xmlns:a16="http://schemas.microsoft.com/office/drawing/2014/main" id="{338AF60D-F786-CB11-D3BF-D243F29A40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732"/>
    </mc:Choice>
    <mc:Fallback>
      <p:transition spd="slow" advTm="11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1" name="Google Shape;61;p14"/>
          <p:cNvSpPr txBox="1">
            <a:spLocks noGrp="1"/>
          </p:cNvSpPr>
          <p:nvPr>
            <p:ph type="body" idx="1"/>
          </p:nvPr>
        </p:nvSpPr>
        <p:spPr>
          <a:xfrm>
            <a:off x="311700" y="899100"/>
            <a:ext cx="3657000" cy="4244400"/>
          </a:xfrm>
          <a:prstGeom prst="rect">
            <a:avLst/>
          </a:prstGeom>
        </p:spPr>
        <p:txBody>
          <a:bodyPr spcFirstLastPara="1" wrap="square" lIns="91425" tIns="91425" rIns="91425" bIns="91425" anchor="t" anchorCtr="0">
            <a:noAutofit/>
          </a:bodyPr>
          <a:lstStyle/>
          <a:p>
            <a:pPr marL="114300" lvl="0" indent="-196850" algn="l" rtl="0">
              <a:lnSpc>
                <a:spcPct val="95000"/>
              </a:lnSpc>
              <a:spcBef>
                <a:spcPts val="0"/>
              </a:spcBef>
              <a:spcAft>
                <a:spcPts val="0"/>
              </a:spcAft>
              <a:buSzPts val="1300"/>
              <a:buChar char="■"/>
            </a:pPr>
            <a:r>
              <a:rPr lang="en" sz="1300" dirty="0"/>
              <a:t>Bad Cell Recognition</a:t>
            </a:r>
            <a:endParaRPr sz="1300" dirty="0"/>
          </a:p>
          <a:p>
            <a:pPr marL="228600" lvl="2" indent="-196850" algn="l" rtl="0">
              <a:lnSpc>
                <a:spcPct val="95000"/>
              </a:lnSpc>
              <a:spcBef>
                <a:spcPts val="0"/>
              </a:spcBef>
              <a:spcAft>
                <a:spcPts val="0"/>
              </a:spcAft>
              <a:buSzPts val="1300"/>
              <a:buChar char="○"/>
            </a:pPr>
            <a:r>
              <a:rPr lang="en" sz="1300" dirty="0"/>
              <a:t>Human Protein Atlas Single Cell Recognition Challenge (Kaggle 2021)</a:t>
            </a:r>
            <a:endParaRPr sz="1300" dirty="0"/>
          </a:p>
          <a:p>
            <a:pPr marL="228600" lvl="2" indent="-196850" algn="l" rtl="0">
              <a:lnSpc>
                <a:spcPct val="95000"/>
              </a:lnSpc>
              <a:spcBef>
                <a:spcPts val="0"/>
              </a:spcBef>
              <a:spcAft>
                <a:spcPts val="0"/>
              </a:spcAft>
              <a:buSzPts val="1300"/>
              <a:buChar char="○"/>
            </a:pPr>
            <a:r>
              <a:rPr lang="en" sz="1300" dirty="0"/>
              <a:t>HPA Bad Cell Detection Project (Kaggle 2022)</a:t>
            </a:r>
            <a:endParaRPr sz="1300" dirty="0"/>
          </a:p>
          <a:p>
            <a:pPr marL="228600" lvl="2" indent="-196850" algn="l" rtl="0">
              <a:lnSpc>
                <a:spcPct val="95000"/>
              </a:lnSpc>
              <a:spcBef>
                <a:spcPts val="0"/>
              </a:spcBef>
              <a:spcAft>
                <a:spcPts val="0"/>
              </a:spcAft>
              <a:buSzPts val="1300"/>
              <a:buChar char="○"/>
            </a:pPr>
            <a:r>
              <a:rPr lang="en" sz="1300" b="1" dirty="0"/>
              <a:t>Goal:</a:t>
            </a:r>
            <a:r>
              <a:rPr lang="en" sz="1300" dirty="0"/>
              <a:t> Develop a model that identifies badly recognized cells to improve segmentation errors of Single-cell Recognition platforms</a:t>
            </a:r>
            <a:endParaRPr sz="1300" dirty="0"/>
          </a:p>
          <a:p>
            <a:pPr marL="228600" lvl="2" indent="-196850" algn="l" rtl="0">
              <a:lnSpc>
                <a:spcPct val="95000"/>
              </a:lnSpc>
              <a:spcBef>
                <a:spcPts val="0"/>
              </a:spcBef>
              <a:spcAft>
                <a:spcPts val="0"/>
              </a:spcAft>
              <a:buSzPts val="1300"/>
              <a:buChar char="○"/>
            </a:pPr>
            <a:r>
              <a:rPr lang="en" sz="1300" dirty="0"/>
              <a:t>High AUC-ROC score</a:t>
            </a:r>
            <a:endParaRPr sz="1300" dirty="0"/>
          </a:p>
          <a:p>
            <a:pPr marL="114300" lvl="0" indent="-196850" algn="l" rtl="0">
              <a:lnSpc>
                <a:spcPct val="95000"/>
              </a:lnSpc>
              <a:spcBef>
                <a:spcPts val="0"/>
              </a:spcBef>
              <a:spcAft>
                <a:spcPts val="0"/>
              </a:spcAft>
              <a:buSzPts val="1300"/>
              <a:buChar char="■"/>
            </a:pPr>
            <a:r>
              <a:rPr lang="en" sz="1300" dirty="0"/>
              <a:t>General Data Info</a:t>
            </a:r>
            <a:endParaRPr sz="1300" dirty="0"/>
          </a:p>
          <a:p>
            <a:pPr marL="228600" lvl="2" indent="-196850" algn="l" rtl="0">
              <a:lnSpc>
                <a:spcPct val="95000"/>
              </a:lnSpc>
              <a:spcBef>
                <a:spcPts val="0"/>
              </a:spcBef>
              <a:spcAft>
                <a:spcPts val="0"/>
              </a:spcAft>
              <a:buSzPts val="1300"/>
              <a:buChar char="○"/>
            </a:pPr>
            <a:r>
              <a:rPr lang="en" sz="1300" dirty="0"/>
              <a:t>26 features generated from the 4 channels of confocal microscopy image</a:t>
            </a:r>
            <a:endParaRPr sz="1300" dirty="0"/>
          </a:p>
          <a:p>
            <a:pPr marL="457200" lvl="3" indent="-311150" algn="l" rtl="0">
              <a:lnSpc>
                <a:spcPct val="95000"/>
              </a:lnSpc>
              <a:spcBef>
                <a:spcPts val="0"/>
              </a:spcBef>
              <a:spcAft>
                <a:spcPts val="0"/>
              </a:spcAft>
              <a:buSzPts val="1300"/>
              <a:buChar char="-"/>
            </a:pPr>
            <a:r>
              <a:rPr lang="en" sz="1300" dirty="0"/>
              <a:t>Blue: nucleus</a:t>
            </a:r>
            <a:endParaRPr sz="1300" dirty="0"/>
          </a:p>
          <a:p>
            <a:pPr marL="457200" lvl="3" indent="-311150" algn="l" rtl="0">
              <a:lnSpc>
                <a:spcPct val="95000"/>
              </a:lnSpc>
              <a:spcBef>
                <a:spcPts val="0"/>
              </a:spcBef>
              <a:spcAft>
                <a:spcPts val="0"/>
              </a:spcAft>
              <a:buSzPts val="1300"/>
              <a:buChar char="-"/>
            </a:pPr>
            <a:r>
              <a:rPr lang="en" sz="1300" dirty="0"/>
              <a:t>Yellow: endoplasmic reticulum (ER)</a:t>
            </a:r>
            <a:endParaRPr sz="1300" dirty="0"/>
          </a:p>
          <a:p>
            <a:pPr marL="457200" lvl="3" indent="-311150" algn="l" rtl="0">
              <a:lnSpc>
                <a:spcPct val="95000"/>
              </a:lnSpc>
              <a:spcBef>
                <a:spcPts val="0"/>
              </a:spcBef>
              <a:spcAft>
                <a:spcPts val="0"/>
              </a:spcAft>
              <a:buSzPts val="1300"/>
              <a:buChar char="-"/>
            </a:pPr>
            <a:r>
              <a:rPr lang="en" sz="1300" dirty="0"/>
              <a:t>Red: microtubules</a:t>
            </a:r>
            <a:endParaRPr sz="1300" dirty="0"/>
          </a:p>
          <a:p>
            <a:pPr marL="457200" lvl="3" indent="-311150" algn="l" rtl="0">
              <a:lnSpc>
                <a:spcPct val="95000"/>
              </a:lnSpc>
              <a:spcBef>
                <a:spcPts val="0"/>
              </a:spcBef>
              <a:spcAft>
                <a:spcPts val="0"/>
              </a:spcAft>
              <a:buSzPts val="1300"/>
              <a:buChar char="-"/>
            </a:pPr>
            <a:r>
              <a:rPr lang="en" sz="1300" dirty="0"/>
              <a:t>Green: target protein</a:t>
            </a:r>
            <a:endParaRPr sz="1300" dirty="0"/>
          </a:p>
          <a:p>
            <a:pPr marL="228600" lvl="2" indent="-196850" algn="l" rtl="0">
              <a:lnSpc>
                <a:spcPct val="95000"/>
              </a:lnSpc>
              <a:spcBef>
                <a:spcPts val="0"/>
              </a:spcBef>
              <a:spcAft>
                <a:spcPts val="0"/>
              </a:spcAft>
              <a:buSzPts val="1300"/>
              <a:buChar char="○"/>
            </a:pPr>
            <a:r>
              <a:rPr lang="en" sz="1300" dirty="0" err="1"/>
              <a:t>isBad</a:t>
            </a:r>
            <a:r>
              <a:rPr lang="en" sz="1300" dirty="0"/>
              <a:t> binary Outcome </a:t>
            </a:r>
            <a:endParaRPr sz="1300" dirty="0"/>
          </a:p>
          <a:p>
            <a:pPr marL="457200" lvl="3" indent="-311150" algn="l" rtl="0">
              <a:lnSpc>
                <a:spcPct val="95000"/>
              </a:lnSpc>
              <a:spcBef>
                <a:spcPts val="0"/>
              </a:spcBef>
              <a:spcAft>
                <a:spcPts val="0"/>
              </a:spcAft>
              <a:buSzPts val="1300"/>
              <a:buChar char="-"/>
            </a:pPr>
            <a:r>
              <a:rPr lang="en" sz="1300" dirty="0"/>
              <a:t>0: correctly recognized</a:t>
            </a:r>
            <a:endParaRPr sz="1300" dirty="0"/>
          </a:p>
          <a:p>
            <a:pPr marL="457200" lvl="3" indent="-311150" algn="l" rtl="0">
              <a:lnSpc>
                <a:spcPct val="95000"/>
              </a:lnSpc>
              <a:spcBef>
                <a:spcPts val="0"/>
              </a:spcBef>
              <a:spcAft>
                <a:spcPts val="0"/>
              </a:spcAft>
              <a:buSzPts val="1300"/>
              <a:buChar char="-"/>
            </a:pPr>
            <a:r>
              <a:rPr lang="en" sz="1300" dirty="0"/>
              <a:t>1: badly recognized</a:t>
            </a:r>
            <a:endParaRPr sz="1300" dirty="0"/>
          </a:p>
          <a:p>
            <a:pPr marL="228600" lvl="2" indent="-196850" algn="l" rtl="0">
              <a:lnSpc>
                <a:spcPct val="95000"/>
              </a:lnSpc>
              <a:spcBef>
                <a:spcPts val="0"/>
              </a:spcBef>
              <a:spcAft>
                <a:spcPts val="0"/>
              </a:spcAft>
              <a:buSzPts val="1300"/>
              <a:buChar char="○"/>
            </a:pPr>
            <a:r>
              <a:rPr lang="en" sz="1300" dirty="0"/>
              <a:t>10533 observations</a:t>
            </a:r>
            <a:endParaRPr sz="1300" dirty="0"/>
          </a:p>
          <a:p>
            <a:pPr marL="228600" lvl="2" indent="-196850" algn="l" rtl="0">
              <a:lnSpc>
                <a:spcPct val="95000"/>
              </a:lnSpc>
              <a:spcBef>
                <a:spcPts val="0"/>
              </a:spcBef>
              <a:spcAft>
                <a:spcPts val="0"/>
              </a:spcAft>
              <a:buSzPts val="1300"/>
              <a:buChar char="○"/>
            </a:pPr>
            <a:r>
              <a:rPr lang="en" sz="1300" dirty="0"/>
              <a:t>No missing values</a:t>
            </a:r>
            <a:endParaRPr sz="1300" dirty="0"/>
          </a:p>
        </p:txBody>
      </p:sp>
      <p:pic>
        <p:nvPicPr>
          <p:cNvPr id="62" name="Google Shape;62;p14"/>
          <p:cNvPicPr preferRelativeResize="0"/>
          <p:nvPr/>
        </p:nvPicPr>
        <p:blipFill rotWithShape="1">
          <a:blip r:embed="rId5">
            <a:alphaModFix/>
          </a:blip>
          <a:srcRect t="1146"/>
          <a:stretch/>
        </p:blipFill>
        <p:spPr>
          <a:xfrm>
            <a:off x="6494037" y="0"/>
            <a:ext cx="2649963" cy="5143500"/>
          </a:xfrm>
          <a:prstGeom prst="rect">
            <a:avLst/>
          </a:prstGeom>
          <a:noFill/>
          <a:ln>
            <a:noFill/>
          </a:ln>
        </p:spPr>
      </p:pic>
      <p:pic>
        <p:nvPicPr>
          <p:cNvPr id="63" name="Google Shape;63;p14"/>
          <p:cNvPicPr preferRelativeResize="0"/>
          <p:nvPr/>
        </p:nvPicPr>
        <p:blipFill>
          <a:blip r:embed="rId6">
            <a:alphaModFix/>
          </a:blip>
          <a:stretch>
            <a:fillRect/>
          </a:stretch>
        </p:blipFill>
        <p:spPr>
          <a:xfrm>
            <a:off x="3968700" y="0"/>
            <a:ext cx="2525325" cy="5102226"/>
          </a:xfrm>
          <a:prstGeom prst="rect">
            <a:avLst/>
          </a:prstGeom>
          <a:noFill/>
          <a:ln>
            <a:noFill/>
          </a:ln>
        </p:spPr>
      </p:pic>
      <p:sp>
        <p:nvSpPr>
          <p:cNvPr id="64" name="Google Shape;64;p14"/>
          <p:cNvSpPr txBox="1"/>
          <p:nvPr/>
        </p:nvSpPr>
        <p:spPr>
          <a:xfrm>
            <a:off x="7809600" y="4763525"/>
            <a:ext cx="1334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rPr>
              <a:t>(Husain et al,. 2023)</a:t>
            </a:r>
            <a:endParaRPr sz="1000">
              <a:solidFill>
                <a:schemeClr val="lt1"/>
              </a:solidFill>
            </a:endParaRPr>
          </a:p>
        </p:txBody>
      </p:sp>
      <p:pic>
        <p:nvPicPr>
          <p:cNvPr id="7" name="Audio 6">
            <a:extLst>
              <a:ext uri="{FF2B5EF4-FFF2-40B4-BE49-F238E27FC236}">
                <a16:creationId xmlns:a16="http://schemas.microsoft.com/office/drawing/2014/main" id="{08126553-3F13-382A-E4A2-80E76F4103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656"/>
    </mc:Choice>
    <mc:Fallback>
      <p:transition spd="slow" advTm="118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Exploratory Data Analysis</a:t>
            </a:r>
            <a:endParaRPr/>
          </a:p>
        </p:txBody>
      </p:sp>
      <p:pic>
        <p:nvPicPr>
          <p:cNvPr id="70" name="Google Shape;70;p15"/>
          <p:cNvPicPr preferRelativeResize="0"/>
          <p:nvPr/>
        </p:nvPicPr>
        <p:blipFill>
          <a:blip r:embed="rId5">
            <a:alphaModFix/>
          </a:blip>
          <a:stretch>
            <a:fillRect/>
          </a:stretch>
        </p:blipFill>
        <p:spPr>
          <a:xfrm>
            <a:off x="4423925" y="1469663"/>
            <a:ext cx="4408374" cy="2204187"/>
          </a:xfrm>
          <a:prstGeom prst="rect">
            <a:avLst/>
          </a:prstGeom>
          <a:noFill/>
          <a:ln>
            <a:noFill/>
          </a:ln>
          <a:effectLst>
            <a:outerShdw blurRad="57150" dist="133350" dir="3300000" algn="bl" rotWithShape="0">
              <a:srgbClr val="434343">
                <a:alpha val="50000"/>
              </a:srgbClr>
            </a:outerShdw>
          </a:effectLst>
        </p:spPr>
      </p:pic>
      <p:pic>
        <p:nvPicPr>
          <p:cNvPr id="71" name="Google Shape;71;p15"/>
          <p:cNvPicPr preferRelativeResize="0"/>
          <p:nvPr/>
        </p:nvPicPr>
        <p:blipFill>
          <a:blip r:embed="rId6">
            <a:alphaModFix/>
          </a:blip>
          <a:stretch>
            <a:fillRect/>
          </a:stretch>
        </p:blipFill>
        <p:spPr>
          <a:xfrm>
            <a:off x="568375" y="1017725"/>
            <a:ext cx="3571418" cy="3820974"/>
          </a:xfrm>
          <a:prstGeom prst="rect">
            <a:avLst/>
          </a:prstGeom>
          <a:noFill/>
          <a:ln>
            <a:noFill/>
          </a:ln>
          <a:effectLst>
            <a:outerShdw blurRad="57150" dist="133350" dir="3300000" algn="bl" rotWithShape="0">
              <a:schemeClr val="dk2">
                <a:alpha val="50000"/>
              </a:schemeClr>
            </a:outerShdw>
          </a:effectLst>
        </p:spPr>
      </p:pic>
      <p:pic>
        <p:nvPicPr>
          <p:cNvPr id="6" name="Audio 5">
            <a:extLst>
              <a:ext uri="{FF2B5EF4-FFF2-40B4-BE49-F238E27FC236}">
                <a16:creationId xmlns:a16="http://schemas.microsoft.com/office/drawing/2014/main" id="{F0A63456-EDB4-8BEB-2C9F-518A48CF63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754"/>
    </mc:Choice>
    <mc:Fallback>
      <p:transition spd="slow" advTm="37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6"/>
          <p:cNvPicPr preferRelativeResize="0"/>
          <p:nvPr/>
        </p:nvPicPr>
        <p:blipFill>
          <a:blip r:embed="rId5">
            <a:alphaModFix/>
          </a:blip>
          <a:stretch>
            <a:fillRect/>
          </a:stretch>
        </p:blipFill>
        <p:spPr>
          <a:xfrm>
            <a:off x="3880020" y="0"/>
            <a:ext cx="5263980" cy="5143500"/>
          </a:xfrm>
          <a:prstGeom prst="rect">
            <a:avLst/>
          </a:prstGeom>
          <a:noFill/>
          <a:ln>
            <a:noFill/>
          </a:ln>
        </p:spPr>
      </p:pic>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Exploratory Data Analysis</a:t>
            </a:r>
            <a:endParaRPr/>
          </a:p>
        </p:txBody>
      </p:sp>
      <p:pic>
        <p:nvPicPr>
          <p:cNvPr id="78" name="Google Shape;78;p16"/>
          <p:cNvPicPr preferRelativeResize="0"/>
          <p:nvPr/>
        </p:nvPicPr>
        <p:blipFill>
          <a:blip r:embed="rId6">
            <a:alphaModFix/>
          </a:blip>
          <a:stretch>
            <a:fillRect/>
          </a:stretch>
        </p:blipFill>
        <p:spPr>
          <a:xfrm>
            <a:off x="4233500" y="1570500"/>
            <a:ext cx="4793524" cy="2002475"/>
          </a:xfrm>
          <a:prstGeom prst="rect">
            <a:avLst/>
          </a:prstGeom>
          <a:noFill/>
          <a:ln>
            <a:noFill/>
          </a:ln>
          <a:effectLst>
            <a:outerShdw blurRad="57150" dist="133350" dir="3300000" algn="bl" rotWithShape="0">
              <a:schemeClr val="dk2">
                <a:alpha val="50000"/>
              </a:schemeClr>
            </a:outerShdw>
          </a:effectLst>
        </p:spPr>
      </p:pic>
      <p:pic>
        <p:nvPicPr>
          <p:cNvPr id="79" name="Google Shape;79;p16"/>
          <p:cNvPicPr preferRelativeResize="0"/>
          <p:nvPr/>
        </p:nvPicPr>
        <p:blipFill>
          <a:blip r:embed="rId7">
            <a:alphaModFix/>
          </a:blip>
          <a:stretch>
            <a:fillRect/>
          </a:stretch>
        </p:blipFill>
        <p:spPr>
          <a:xfrm>
            <a:off x="121025" y="1017725"/>
            <a:ext cx="4003876" cy="3740801"/>
          </a:xfrm>
          <a:prstGeom prst="rect">
            <a:avLst/>
          </a:prstGeom>
          <a:noFill/>
          <a:ln>
            <a:noFill/>
          </a:ln>
          <a:effectLst>
            <a:outerShdw blurRad="57150" dist="133350" dir="3300000" algn="bl" rotWithShape="0">
              <a:schemeClr val="dk2">
                <a:alpha val="50000"/>
              </a:schemeClr>
            </a:outerShdw>
          </a:effectLst>
        </p:spPr>
      </p:pic>
      <p:pic>
        <p:nvPicPr>
          <p:cNvPr id="7" name="Audio 6">
            <a:extLst>
              <a:ext uri="{FF2B5EF4-FFF2-40B4-BE49-F238E27FC236}">
                <a16:creationId xmlns:a16="http://schemas.microsoft.com/office/drawing/2014/main" id="{51E75EC8-864C-A011-2B14-293EF60089E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865"/>
    </mc:Choice>
    <mc:Fallback>
      <p:transition spd="slow" advTm="48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1000"/>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Wrangling and Splitting</a:t>
            </a:r>
            <a:endParaRPr/>
          </a:p>
        </p:txBody>
      </p:sp>
      <p:sp>
        <p:nvSpPr>
          <p:cNvPr id="85" name="Google Shape;85;p17"/>
          <p:cNvSpPr txBox="1">
            <a:spLocks noGrp="1"/>
          </p:cNvSpPr>
          <p:nvPr>
            <p:ph type="body" idx="1"/>
          </p:nvPr>
        </p:nvSpPr>
        <p:spPr>
          <a:xfrm>
            <a:off x="311700" y="1190700"/>
            <a:ext cx="8390400" cy="3810600"/>
          </a:xfrm>
          <a:prstGeom prst="rect">
            <a:avLst/>
          </a:prstGeom>
        </p:spPr>
        <p:txBody>
          <a:bodyPr spcFirstLastPara="1" wrap="square" lIns="91425" tIns="91425" rIns="91425" bIns="91425" anchor="t" anchorCtr="0">
            <a:noAutofit/>
          </a:bodyPr>
          <a:lstStyle/>
          <a:p>
            <a:pPr marL="171450" lvl="0" indent="-298450" algn="l" rtl="0">
              <a:lnSpc>
                <a:spcPct val="95000"/>
              </a:lnSpc>
              <a:spcBef>
                <a:spcPts val="0"/>
              </a:spcBef>
              <a:spcAft>
                <a:spcPts val="0"/>
              </a:spcAft>
              <a:buSzPts val="1100"/>
              <a:buChar char="■"/>
            </a:pPr>
            <a:r>
              <a:rPr lang="en" sz="1100" dirty="0"/>
              <a:t>Inspect the data</a:t>
            </a:r>
            <a:endParaRPr sz="1100" dirty="0"/>
          </a:p>
          <a:p>
            <a:pPr marL="400050" lvl="2" indent="-298450" algn="l" rtl="0">
              <a:lnSpc>
                <a:spcPct val="95000"/>
              </a:lnSpc>
              <a:spcBef>
                <a:spcPts val="0"/>
              </a:spcBef>
              <a:spcAft>
                <a:spcPts val="0"/>
              </a:spcAft>
              <a:buSzPts val="1100"/>
              <a:buChar char="○"/>
            </a:pPr>
            <a:r>
              <a:rPr lang="en" sz="1100" dirty="0" err="1">
                <a:latin typeface="Roboto Mono"/>
                <a:ea typeface="Roboto Mono"/>
                <a:cs typeface="Roboto Mono"/>
                <a:sym typeface="Roboto Mono"/>
              </a:rPr>
              <a:t>df.describe</a:t>
            </a:r>
            <a:r>
              <a:rPr lang="en" sz="1100" dirty="0">
                <a:latin typeface="Roboto Mono"/>
                <a:ea typeface="Roboto Mono"/>
                <a:cs typeface="Roboto Mono"/>
                <a:sym typeface="Roboto Mono"/>
              </a:rPr>
              <a:t>()</a:t>
            </a:r>
            <a:r>
              <a:rPr lang="en" sz="1100" dirty="0"/>
              <a:t> provides summary statistics for the numerical columns, such as mean, standard deviation, min, and max values.</a:t>
            </a:r>
            <a:endParaRPr sz="1100" dirty="0"/>
          </a:p>
          <a:p>
            <a:pPr marL="400050" lvl="2" indent="-298450" algn="l" rtl="0">
              <a:lnSpc>
                <a:spcPct val="95000"/>
              </a:lnSpc>
              <a:spcBef>
                <a:spcPts val="0"/>
              </a:spcBef>
              <a:spcAft>
                <a:spcPts val="0"/>
              </a:spcAft>
              <a:buSzPts val="1100"/>
              <a:buChar char="○"/>
            </a:pPr>
            <a:r>
              <a:rPr lang="en" sz="1100" dirty="0"/>
              <a:t>The </a:t>
            </a:r>
            <a:r>
              <a:rPr lang="en" sz="1100" dirty="0" err="1">
                <a:latin typeface="Roboto Mono"/>
                <a:ea typeface="Roboto Mono"/>
                <a:cs typeface="Roboto Mono"/>
                <a:sym typeface="Roboto Mono"/>
              </a:rPr>
              <a:t>df.info</a:t>
            </a:r>
            <a:r>
              <a:rPr lang="en" sz="1100" dirty="0">
                <a:latin typeface="Roboto Mono"/>
                <a:ea typeface="Roboto Mono"/>
                <a:cs typeface="Roboto Mono"/>
                <a:sym typeface="Roboto Mono"/>
              </a:rPr>
              <a:t>()</a:t>
            </a:r>
            <a:r>
              <a:rPr lang="en" sz="1100" dirty="0"/>
              <a:t> output indicates that there are 10,533 entries and 28 columns in the dataset, with no missing values across all columns.</a:t>
            </a:r>
            <a:endParaRPr sz="1100" dirty="0"/>
          </a:p>
          <a:p>
            <a:pPr marL="171450" lvl="0" indent="-298450" algn="l" rtl="0">
              <a:lnSpc>
                <a:spcPct val="95000"/>
              </a:lnSpc>
              <a:spcBef>
                <a:spcPts val="0"/>
              </a:spcBef>
              <a:spcAft>
                <a:spcPts val="0"/>
              </a:spcAft>
              <a:buSzPts val="1100"/>
              <a:buChar char="■"/>
            </a:pPr>
            <a:r>
              <a:rPr lang="en" sz="1100" dirty="0"/>
              <a:t>Feature Selection and Transformation </a:t>
            </a:r>
            <a:endParaRPr sz="1100" dirty="0"/>
          </a:p>
          <a:p>
            <a:pPr marL="400050" lvl="2" indent="-298450" algn="l" rtl="0">
              <a:lnSpc>
                <a:spcPct val="95000"/>
              </a:lnSpc>
              <a:spcBef>
                <a:spcPts val="0"/>
              </a:spcBef>
              <a:spcAft>
                <a:spcPts val="0"/>
              </a:spcAft>
              <a:buSzPts val="1100"/>
              <a:buChar char="○"/>
            </a:pPr>
            <a:r>
              <a:rPr lang="en" sz="1100" dirty="0"/>
              <a:t>Relevant columns are converted to numeric types to ensure they are suitable for correlation analysis.</a:t>
            </a:r>
            <a:endParaRPr sz="1100" dirty="0"/>
          </a:p>
          <a:p>
            <a:pPr marL="400050" lvl="2" indent="-298450" algn="l" rtl="0">
              <a:lnSpc>
                <a:spcPct val="95000"/>
              </a:lnSpc>
              <a:spcBef>
                <a:spcPts val="0"/>
              </a:spcBef>
              <a:spcAft>
                <a:spcPts val="0"/>
              </a:spcAft>
              <a:buSzPts val="1100"/>
              <a:buChar char="○"/>
            </a:pPr>
            <a:r>
              <a:rPr lang="en" sz="1100" dirty="0"/>
              <a:t>Features with a correlation higher than 0.8 are identified as highly correlated, meaning they might be redundant.</a:t>
            </a:r>
            <a:endParaRPr sz="1100" dirty="0"/>
          </a:p>
          <a:p>
            <a:pPr marL="400050" lvl="2" indent="-298450" algn="l" rtl="0">
              <a:lnSpc>
                <a:spcPct val="100000"/>
              </a:lnSpc>
              <a:spcBef>
                <a:spcPts val="0"/>
              </a:spcBef>
              <a:spcAft>
                <a:spcPts val="0"/>
              </a:spcAft>
              <a:buSzPts val="1100"/>
              <a:buChar char="○"/>
            </a:pPr>
            <a:r>
              <a:rPr lang="en" sz="1100" dirty="0"/>
              <a:t>The dataset is reduced by dropping these highly correlated features, potentially improving model performance by removing multicollinearity.</a:t>
            </a:r>
            <a:endParaRPr sz="1100" dirty="0"/>
          </a:p>
          <a:p>
            <a:pPr marL="171450" lvl="0" indent="-298450" algn="l" rtl="0">
              <a:lnSpc>
                <a:spcPct val="100000"/>
              </a:lnSpc>
              <a:spcBef>
                <a:spcPts val="0"/>
              </a:spcBef>
              <a:spcAft>
                <a:spcPts val="0"/>
              </a:spcAft>
              <a:buSzPts val="1100"/>
              <a:buChar char="■"/>
            </a:pPr>
            <a:r>
              <a:rPr lang="en" sz="1100" dirty="0"/>
              <a:t>Box-Cox Transformations</a:t>
            </a:r>
            <a:endParaRPr sz="1100" dirty="0"/>
          </a:p>
          <a:p>
            <a:pPr marL="400050" lvl="2" indent="-298450" algn="l" rtl="0">
              <a:lnSpc>
                <a:spcPct val="95000"/>
              </a:lnSpc>
              <a:spcBef>
                <a:spcPts val="0"/>
              </a:spcBef>
              <a:spcAft>
                <a:spcPts val="0"/>
              </a:spcAft>
              <a:buSzPts val="1100"/>
              <a:buChar char="○"/>
            </a:pPr>
            <a:r>
              <a:rPr lang="en" sz="1100" dirty="0"/>
              <a:t>Box-Cox transformation is applied to the numerical columns to stabilize variance and make the data more normally distributed.</a:t>
            </a:r>
            <a:endParaRPr sz="1100" dirty="0"/>
          </a:p>
          <a:p>
            <a:pPr marL="400050" lvl="2" indent="-298450" algn="l" rtl="0">
              <a:spcBef>
                <a:spcPts val="0"/>
              </a:spcBef>
              <a:spcAft>
                <a:spcPts val="0"/>
              </a:spcAft>
              <a:buSzPts val="1100"/>
              <a:buChar char="○"/>
            </a:pPr>
            <a:r>
              <a:rPr lang="en" sz="1100" dirty="0"/>
              <a:t>The </a:t>
            </a:r>
            <a:r>
              <a:rPr lang="en" sz="1100" dirty="0" err="1">
                <a:latin typeface="Roboto Mono"/>
                <a:ea typeface="Roboto Mono"/>
                <a:cs typeface="Roboto Mono"/>
                <a:sym typeface="Roboto Mono"/>
              </a:rPr>
              <a:t>PowerTransformer</a:t>
            </a:r>
            <a:r>
              <a:rPr lang="en" sz="1100" dirty="0"/>
              <a:t> from </a:t>
            </a:r>
            <a:r>
              <a:rPr lang="en" sz="1100" dirty="0" err="1">
                <a:latin typeface="Roboto Mono"/>
                <a:ea typeface="Roboto Mono"/>
                <a:cs typeface="Roboto Mono"/>
                <a:sym typeface="Roboto Mono"/>
              </a:rPr>
              <a:t>sklearn</a:t>
            </a:r>
            <a:r>
              <a:rPr lang="en" sz="1100" dirty="0"/>
              <a:t> is used as an alternative to perform Box-Cox transformation, which automatically handles non-positive values by shifting the data.</a:t>
            </a:r>
            <a:endParaRPr sz="1100" dirty="0"/>
          </a:p>
          <a:p>
            <a:pPr marL="400050" lvl="2" indent="-298450" algn="l" rtl="0">
              <a:spcBef>
                <a:spcPts val="0"/>
              </a:spcBef>
              <a:spcAft>
                <a:spcPts val="0"/>
              </a:spcAft>
              <a:buSzPts val="1100"/>
              <a:buChar char="○"/>
            </a:pPr>
            <a:r>
              <a:rPr lang="en" sz="1100" dirty="0"/>
              <a:t>The transformed data using </a:t>
            </a:r>
            <a:r>
              <a:rPr lang="en" sz="1100" dirty="0" err="1">
                <a:latin typeface="Roboto Mono"/>
                <a:ea typeface="Roboto Mono"/>
                <a:cs typeface="Roboto Mono"/>
                <a:sym typeface="Roboto Mono"/>
              </a:rPr>
              <a:t>PowerTransformer</a:t>
            </a:r>
            <a:r>
              <a:rPr lang="en" sz="1100" dirty="0"/>
              <a:t> is displayed to compare the results.</a:t>
            </a:r>
            <a:endParaRPr sz="1100" dirty="0"/>
          </a:p>
          <a:p>
            <a:pPr marL="171450" lvl="0" indent="-298450" algn="l" rtl="0">
              <a:spcBef>
                <a:spcPts val="0"/>
              </a:spcBef>
              <a:spcAft>
                <a:spcPts val="0"/>
              </a:spcAft>
              <a:buSzPts val="1100"/>
              <a:buChar char="■"/>
            </a:pPr>
            <a:r>
              <a:rPr lang="en" sz="1100" dirty="0"/>
              <a:t>The dataset is split into features (</a:t>
            </a:r>
            <a:r>
              <a:rPr lang="en" sz="1100" dirty="0">
                <a:latin typeface="Roboto Mono"/>
                <a:ea typeface="Roboto Mono"/>
                <a:cs typeface="Roboto Mono"/>
                <a:sym typeface="Roboto Mono"/>
              </a:rPr>
              <a:t>X</a:t>
            </a:r>
            <a:r>
              <a:rPr lang="en" sz="1100" dirty="0"/>
              <a:t>) and the target variable (</a:t>
            </a:r>
            <a:r>
              <a:rPr lang="en" sz="1100" dirty="0">
                <a:latin typeface="Roboto Mono"/>
                <a:ea typeface="Roboto Mono"/>
                <a:cs typeface="Roboto Mono"/>
                <a:sym typeface="Roboto Mono"/>
              </a:rPr>
              <a:t>y</a:t>
            </a:r>
            <a:r>
              <a:rPr lang="en" sz="1100" dirty="0"/>
              <a:t>), with an 80-20 split into training and testing sets.</a:t>
            </a:r>
            <a:endParaRPr sz="1100" dirty="0"/>
          </a:p>
          <a:p>
            <a:pPr marL="0" lvl="0" indent="0" algn="l" rtl="0">
              <a:spcBef>
                <a:spcPts val="1200"/>
              </a:spcBef>
              <a:spcAft>
                <a:spcPts val="0"/>
              </a:spcAft>
              <a:buNone/>
            </a:pPr>
            <a:endParaRPr sz="1300" dirty="0"/>
          </a:p>
          <a:p>
            <a:pPr marL="0" lvl="0" indent="0" algn="l" rtl="0">
              <a:lnSpc>
                <a:spcPct val="95000"/>
              </a:lnSpc>
              <a:spcBef>
                <a:spcPts val="1200"/>
              </a:spcBef>
              <a:spcAft>
                <a:spcPts val="1200"/>
              </a:spcAft>
              <a:buNone/>
            </a:pPr>
            <a:endParaRPr sz="1300" dirty="0"/>
          </a:p>
        </p:txBody>
      </p:sp>
      <p:pic>
        <p:nvPicPr>
          <p:cNvPr id="3" name="Audio Recording Aug 12, 2024 at 7:41:41 PM">
            <a:hlinkClick r:id="" action="ppaction://media"/>
            <a:extLst>
              <a:ext uri="{FF2B5EF4-FFF2-40B4-BE49-F238E27FC236}">
                <a16:creationId xmlns:a16="http://schemas.microsoft.com/office/drawing/2014/main" id="{90D51980-1218-0EC8-1AD4-0C64AAEEC4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94532" y="4563532"/>
            <a:ext cx="437767" cy="4377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Strategies </a:t>
            </a:r>
            <a:endParaRPr/>
          </a:p>
        </p:txBody>
      </p:sp>
      <p:sp>
        <p:nvSpPr>
          <p:cNvPr id="91" name="Google Shape;91;p18"/>
          <p:cNvSpPr txBox="1">
            <a:spLocks noGrp="1"/>
          </p:cNvSpPr>
          <p:nvPr>
            <p:ph type="body" idx="1"/>
          </p:nvPr>
        </p:nvSpPr>
        <p:spPr>
          <a:xfrm>
            <a:off x="311700" y="1136125"/>
            <a:ext cx="8339700" cy="369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275"/>
              <a:buFont typeface="Arial"/>
              <a:buNone/>
            </a:pPr>
            <a:r>
              <a:rPr lang="en" sz="900" b="1"/>
              <a:t>Logistic Regression:</a:t>
            </a:r>
            <a:endParaRPr sz="900" b="1"/>
          </a:p>
          <a:p>
            <a:pPr marL="457200" lvl="0" indent="-285750" algn="l" rtl="0">
              <a:lnSpc>
                <a:spcPct val="100000"/>
              </a:lnSpc>
              <a:spcBef>
                <a:spcPts val="0"/>
              </a:spcBef>
              <a:spcAft>
                <a:spcPts val="0"/>
              </a:spcAft>
              <a:buClr>
                <a:schemeClr val="dk2"/>
              </a:buClr>
              <a:buSzPts val="900"/>
              <a:buChar char="●"/>
            </a:pPr>
            <a:r>
              <a:rPr lang="en" sz="900" b="1"/>
              <a:t>Binary Classification Model</a:t>
            </a:r>
            <a:r>
              <a:rPr lang="en" sz="900"/>
              <a:t>:</a:t>
            </a:r>
            <a:endParaRPr sz="900"/>
          </a:p>
          <a:p>
            <a:pPr marL="914400" lvl="1" indent="-285750" algn="l" rtl="0">
              <a:lnSpc>
                <a:spcPct val="100000"/>
              </a:lnSpc>
              <a:spcBef>
                <a:spcPts val="0"/>
              </a:spcBef>
              <a:spcAft>
                <a:spcPts val="0"/>
              </a:spcAft>
              <a:buClr>
                <a:schemeClr val="dk2"/>
              </a:buClr>
              <a:buSzPts val="900"/>
              <a:buChar char="○"/>
            </a:pPr>
            <a:r>
              <a:rPr lang="en" sz="900"/>
              <a:t>Traditional method for binary classification tasks.</a:t>
            </a:r>
            <a:endParaRPr sz="900"/>
          </a:p>
          <a:p>
            <a:pPr marL="914400" lvl="1" indent="-285750" algn="l" rtl="0">
              <a:lnSpc>
                <a:spcPct val="100000"/>
              </a:lnSpc>
              <a:spcBef>
                <a:spcPts val="0"/>
              </a:spcBef>
              <a:spcAft>
                <a:spcPts val="0"/>
              </a:spcAft>
              <a:buClr>
                <a:schemeClr val="dk2"/>
              </a:buClr>
              <a:buSzPts val="900"/>
              <a:buChar char="○"/>
            </a:pPr>
            <a:r>
              <a:rPr lang="en" sz="900"/>
              <a:t>Utilizes a linear decision boundary to separate classes.</a:t>
            </a:r>
            <a:endParaRPr sz="900"/>
          </a:p>
          <a:p>
            <a:pPr marL="0" lvl="0" indent="0" algn="l" rtl="0">
              <a:lnSpc>
                <a:spcPct val="100000"/>
              </a:lnSpc>
              <a:spcBef>
                <a:spcPts val="0"/>
              </a:spcBef>
              <a:spcAft>
                <a:spcPts val="0"/>
              </a:spcAft>
              <a:buClr>
                <a:schemeClr val="dk1"/>
              </a:buClr>
              <a:buSzPts val="275"/>
              <a:buFont typeface="Arial"/>
              <a:buNone/>
            </a:pPr>
            <a:r>
              <a:rPr lang="en" sz="900" b="1"/>
              <a:t>Neural Networks:</a:t>
            </a:r>
            <a:endParaRPr sz="900" b="1"/>
          </a:p>
          <a:p>
            <a:pPr marL="457200" lvl="0" indent="-285750" algn="l" rtl="0">
              <a:lnSpc>
                <a:spcPct val="100000"/>
              </a:lnSpc>
              <a:spcBef>
                <a:spcPts val="0"/>
              </a:spcBef>
              <a:spcAft>
                <a:spcPts val="0"/>
              </a:spcAft>
              <a:buClr>
                <a:schemeClr val="dk2"/>
              </a:buClr>
              <a:buSzPts val="900"/>
              <a:buChar char="●"/>
            </a:pPr>
            <a:r>
              <a:rPr lang="en" sz="900" b="1"/>
              <a:t>Multi-Layer Perceptron</a:t>
            </a:r>
            <a:r>
              <a:rPr lang="en" sz="900"/>
              <a:t>:</a:t>
            </a:r>
            <a:endParaRPr sz="900"/>
          </a:p>
          <a:p>
            <a:pPr marL="914400" lvl="1" indent="-285750" algn="l" rtl="0">
              <a:lnSpc>
                <a:spcPct val="100000"/>
              </a:lnSpc>
              <a:spcBef>
                <a:spcPts val="0"/>
              </a:spcBef>
              <a:spcAft>
                <a:spcPts val="0"/>
              </a:spcAft>
              <a:buClr>
                <a:schemeClr val="dk2"/>
              </a:buClr>
              <a:buSzPts val="900"/>
              <a:buChar char="○"/>
            </a:pPr>
            <a:r>
              <a:rPr lang="en" sz="900"/>
              <a:t>Capable of capturing non-linear relationships in the data.</a:t>
            </a:r>
            <a:endParaRPr sz="900"/>
          </a:p>
          <a:p>
            <a:pPr marL="914400" lvl="1" indent="-285750" algn="l" rtl="0">
              <a:lnSpc>
                <a:spcPct val="100000"/>
              </a:lnSpc>
              <a:spcBef>
                <a:spcPts val="0"/>
              </a:spcBef>
              <a:spcAft>
                <a:spcPts val="0"/>
              </a:spcAft>
              <a:buClr>
                <a:schemeClr val="dk2"/>
              </a:buClr>
              <a:buSzPts val="900"/>
              <a:buChar char="○"/>
            </a:pPr>
            <a:r>
              <a:rPr lang="en" sz="900"/>
              <a:t>More flexible and powerful compared to traditional models like Logistic Regression.</a:t>
            </a:r>
            <a:endParaRPr sz="900"/>
          </a:p>
          <a:p>
            <a:pPr marL="0" lvl="0" indent="0" algn="l" rtl="0">
              <a:lnSpc>
                <a:spcPct val="100000"/>
              </a:lnSpc>
              <a:spcBef>
                <a:spcPts val="0"/>
              </a:spcBef>
              <a:spcAft>
                <a:spcPts val="0"/>
              </a:spcAft>
              <a:buNone/>
            </a:pPr>
            <a:r>
              <a:rPr lang="en" sz="900" b="1"/>
              <a:t>K-Means</a:t>
            </a:r>
            <a:endParaRPr sz="900" b="1"/>
          </a:p>
          <a:p>
            <a:pPr marL="457200" lvl="0" indent="-285750" algn="l" rtl="0">
              <a:lnSpc>
                <a:spcPct val="100000"/>
              </a:lnSpc>
              <a:spcBef>
                <a:spcPts val="0"/>
              </a:spcBef>
              <a:spcAft>
                <a:spcPts val="0"/>
              </a:spcAft>
              <a:buClr>
                <a:schemeClr val="dk2"/>
              </a:buClr>
              <a:buSzPts val="900"/>
              <a:buChar char="●"/>
            </a:pPr>
            <a:r>
              <a:rPr lang="en" sz="900" b="1"/>
              <a:t>Centroid-Based Clustering </a:t>
            </a:r>
            <a:endParaRPr sz="900" b="1"/>
          </a:p>
          <a:p>
            <a:pPr marL="914400" lvl="1" indent="-285750" algn="l" rtl="0">
              <a:lnSpc>
                <a:spcPct val="100000"/>
              </a:lnSpc>
              <a:spcBef>
                <a:spcPts val="0"/>
              </a:spcBef>
              <a:spcAft>
                <a:spcPts val="0"/>
              </a:spcAft>
              <a:buClr>
                <a:schemeClr val="dk2"/>
              </a:buClr>
              <a:buSzPts val="900"/>
              <a:buChar char="○"/>
            </a:pPr>
            <a:r>
              <a:rPr lang="en" sz="900"/>
              <a:t>Clusters data points by minimizing the variance within clusters.</a:t>
            </a:r>
            <a:endParaRPr sz="900"/>
          </a:p>
          <a:p>
            <a:pPr marL="914400" lvl="1" indent="-285750" algn="l" rtl="0">
              <a:lnSpc>
                <a:spcPct val="100000"/>
              </a:lnSpc>
              <a:spcBef>
                <a:spcPts val="0"/>
              </a:spcBef>
              <a:spcAft>
                <a:spcPts val="0"/>
              </a:spcAft>
              <a:buClr>
                <a:schemeClr val="dk2"/>
              </a:buClr>
              <a:buSzPts val="900"/>
              <a:buChar char="○"/>
            </a:pPr>
            <a:r>
              <a:rPr lang="en" sz="900"/>
              <a:t>Effective for large datasets but sensitive to the initial placement of centroids.</a:t>
            </a:r>
            <a:endParaRPr sz="900"/>
          </a:p>
          <a:p>
            <a:pPr marL="0" lvl="0" indent="0" algn="l" rtl="0">
              <a:lnSpc>
                <a:spcPct val="100000"/>
              </a:lnSpc>
              <a:spcBef>
                <a:spcPts val="0"/>
              </a:spcBef>
              <a:spcAft>
                <a:spcPts val="0"/>
              </a:spcAft>
              <a:buNone/>
            </a:pPr>
            <a:r>
              <a:rPr lang="en" sz="900" b="1"/>
              <a:t>Agglomerative Clustering</a:t>
            </a:r>
            <a:endParaRPr sz="900" b="1"/>
          </a:p>
          <a:p>
            <a:pPr marL="457200" lvl="0" indent="-285750" algn="l" rtl="0">
              <a:lnSpc>
                <a:spcPct val="100000"/>
              </a:lnSpc>
              <a:spcBef>
                <a:spcPts val="0"/>
              </a:spcBef>
              <a:spcAft>
                <a:spcPts val="0"/>
              </a:spcAft>
              <a:buClr>
                <a:schemeClr val="dk2"/>
              </a:buClr>
              <a:buSzPts val="900"/>
              <a:buChar char="●"/>
            </a:pPr>
            <a:r>
              <a:rPr lang="en" sz="900" b="1"/>
              <a:t>Hierarchical Clustering</a:t>
            </a:r>
            <a:r>
              <a:rPr lang="en" sz="900"/>
              <a:t>:</a:t>
            </a:r>
            <a:endParaRPr sz="900"/>
          </a:p>
          <a:p>
            <a:pPr marL="914400" lvl="1" indent="-285750" algn="l" rtl="0">
              <a:lnSpc>
                <a:spcPct val="100000"/>
              </a:lnSpc>
              <a:spcBef>
                <a:spcPts val="0"/>
              </a:spcBef>
              <a:spcAft>
                <a:spcPts val="0"/>
              </a:spcAft>
              <a:buClr>
                <a:schemeClr val="dk2"/>
              </a:buClr>
              <a:buSzPts val="900"/>
              <a:buChar char="○"/>
            </a:pPr>
            <a:r>
              <a:rPr lang="en" sz="900"/>
              <a:t>Builds clusters through a bottom-up approach by merging pairs of clusters.</a:t>
            </a:r>
            <a:endParaRPr sz="900"/>
          </a:p>
          <a:p>
            <a:pPr marL="914400" lvl="1" indent="-285750" algn="l" rtl="0">
              <a:lnSpc>
                <a:spcPct val="100000"/>
              </a:lnSpc>
              <a:spcBef>
                <a:spcPts val="0"/>
              </a:spcBef>
              <a:spcAft>
                <a:spcPts val="0"/>
              </a:spcAft>
              <a:buClr>
                <a:schemeClr val="dk2"/>
              </a:buClr>
              <a:buSzPts val="900"/>
              <a:buChar char="○"/>
            </a:pPr>
            <a:r>
              <a:rPr lang="en" sz="900"/>
              <a:t>Does not require specifying the number of clusters in advance.</a:t>
            </a:r>
            <a:endParaRPr sz="900" b="1"/>
          </a:p>
          <a:p>
            <a:pPr marL="0" lvl="0" indent="0" algn="l" rtl="0">
              <a:lnSpc>
                <a:spcPct val="100000"/>
              </a:lnSpc>
              <a:spcBef>
                <a:spcPts val="0"/>
              </a:spcBef>
              <a:spcAft>
                <a:spcPts val="0"/>
              </a:spcAft>
              <a:buSzPts val="275"/>
              <a:buNone/>
            </a:pPr>
            <a:r>
              <a:rPr lang="en" sz="900" b="1"/>
              <a:t>XGBoost:</a:t>
            </a:r>
            <a:endParaRPr sz="900" b="1"/>
          </a:p>
          <a:p>
            <a:pPr marL="457200" lvl="0" indent="-285750" algn="l" rtl="0">
              <a:lnSpc>
                <a:spcPct val="100000"/>
              </a:lnSpc>
              <a:spcBef>
                <a:spcPts val="0"/>
              </a:spcBef>
              <a:spcAft>
                <a:spcPts val="0"/>
              </a:spcAft>
              <a:buClr>
                <a:schemeClr val="dk2"/>
              </a:buClr>
              <a:buSzPts val="900"/>
              <a:buChar char="●"/>
            </a:pPr>
            <a:r>
              <a:rPr lang="en" sz="900" b="1"/>
              <a:t>Boosted Decision Trees</a:t>
            </a:r>
            <a:r>
              <a:rPr lang="en" sz="900"/>
              <a:t>:</a:t>
            </a:r>
            <a:endParaRPr sz="900"/>
          </a:p>
          <a:p>
            <a:pPr marL="914400" lvl="1" indent="-285750" algn="l" rtl="0">
              <a:lnSpc>
                <a:spcPct val="100000"/>
              </a:lnSpc>
              <a:spcBef>
                <a:spcPts val="0"/>
              </a:spcBef>
              <a:spcAft>
                <a:spcPts val="0"/>
              </a:spcAft>
              <a:buClr>
                <a:schemeClr val="dk2"/>
              </a:buClr>
              <a:buSzPts val="900"/>
              <a:buChar char="○"/>
            </a:pPr>
            <a:r>
              <a:rPr lang="en" sz="900"/>
              <a:t>Ensemble method that builds trees sequentially to minimize errors.</a:t>
            </a:r>
            <a:endParaRPr sz="900"/>
          </a:p>
          <a:p>
            <a:pPr marL="914400" lvl="1" indent="-285750" algn="l" rtl="0">
              <a:lnSpc>
                <a:spcPct val="100000"/>
              </a:lnSpc>
              <a:spcBef>
                <a:spcPts val="0"/>
              </a:spcBef>
              <a:spcAft>
                <a:spcPts val="0"/>
              </a:spcAft>
              <a:buClr>
                <a:schemeClr val="dk2"/>
              </a:buClr>
              <a:buSzPts val="900"/>
              <a:buChar char="○"/>
            </a:pPr>
            <a:r>
              <a:rPr lang="en" sz="900"/>
              <a:t>Focuses on improving model accuracy through gradient boosting.</a:t>
            </a:r>
            <a:endParaRPr sz="900"/>
          </a:p>
          <a:p>
            <a:pPr marL="0" lvl="0" indent="0" algn="l" rtl="0">
              <a:lnSpc>
                <a:spcPct val="100000"/>
              </a:lnSpc>
              <a:spcBef>
                <a:spcPts val="0"/>
              </a:spcBef>
              <a:spcAft>
                <a:spcPts val="0"/>
              </a:spcAft>
              <a:buSzPts val="275"/>
              <a:buNone/>
            </a:pPr>
            <a:r>
              <a:rPr lang="en" sz="900" b="1"/>
              <a:t>Support Vector Machine (SVM):</a:t>
            </a:r>
            <a:endParaRPr sz="900" b="1"/>
          </a:p>
          <a:p>
            <a:pPr marL="457200" lvl="0" indent="-285750" algn="l" rtl="0">
              <a:lnSpc>
                <a:spcPct val="100000"/>
              </a:lnSpc>
              <a:spcBef>
                <a:spcPts val="0"/>
              </a:spcBef>
              <a:spcAft>
                <a:spcPts val="0"/>
              </a:spcAft>
              <a:buClr>
                <a:schemeClr val="dk2"/>
              </a:buClr>
              <a:buSzPts val="900"/>
              <a:buChar char="●"/>
            </a:pPr>
            <a:r>
              <a:rPr lang="en" sz="900" b="1"/>
              <a:t>Hyperplane-Based Classification</a:t>
            </a:r>
            <a:r>
              <a:rPr lang="en" sz="900"/>
              <a:t>:</a:t>
            </a:r>
            <a:endParaRPr sz="900"/>
          </a:p>
          <a:p>
            <a:pPr marL="914400" lvl="1" indent="-285750" algn="l" rtl="0">
              <a:lnSpc>
                <a:spcPct val="100000"/>
              </a:lnSpc>
              <a:spcBef>
                <a:spcPts val="0"/>
              </a:spcBef>
              <a:spcAft>
                <a:spcPts val="0"/>
              </a:spcAft>
              <a:buClr>
                <a:schemeClr val="dk2"/>
              </a:buClr>
              <a:buSzPts val="900"/>
              <a:buChar char="○"/>
            </a:pPr>
            <a:r>
              <a:rPr lang="en" sz="900"/>
              <a:t>Works by finding the optimal hyperplane that separates classes.</a:t>
            </a:r>
            <a:endParaRPr sz="900"/>
          </a:p>
          <a:p>
            <a:pPr marL="914400" lvl="1" indent="-285750" algn="l" rtl="0">
              <a:lnSpc>
                <a:spcPct val="100000"/>
              </a:lnSpc>
              <a:spcBef>
                <a:spcPts val="0"/>
              </a:spcBef>
              <a:spcAft>
                <a:spcPts val="0"/>
              </a:spcAft>
              <a:buClr>
                <a:schemeClr val="dk2"/>
              </a:buClr>
              <a:buSzPts val="900"/>
              <a:buChar char="○"/>
            </a:pPr>
            <a:r>
              <a:rPr lang="en" sz="900"/>
              <a:t>Effective in high-dimensional spaces and non-linear classification.</a:t>
            </a:r>
            <a:endParaRPr sz="900"/>
          </a:p>
          <a:p>
            <a:pPr marL="0" lvl="0" indent="0" algn="l" rtl="0">
              <a:lnSpc>
                <a:spcPct val="95000"/>
              </a:lnSpc>
              <a:spcBef>
                <a:spcPts val="1200"/>
              </a:spcBef>
              <a:spcAft>
                <a:spcPts val="1200"/>
              </a:spcAft>
              <a:buSzPts val="275"/>
              <a:buNone/>
            </a:pPr>
            <a:endParaRPr sz="500" b="1">
              <a:solidFill>
                <a:schemeClr val="dk1"/>
              </a:solidFill>
            </a:endParaRPr>
          </a:p>
        </p:txBody>
      </p:sp>
      <p:pic>
        <p:nvPicPr>
          <p:cNvPr id="2" name="Audio Recording Aug 12, 2024 at 7:38:38 PM">
            <a:hlinkClick r:id="" action="ppaction://media"/>
            <a:extLst>
              <a:ext uri="{FF2B5EF4-FFF2-40B4-BE49-F238E27FC236}">
                <a16:creationId xmlns:a16="http://schemas.microsoft.com/office/drawing/2014/main" id="{6EB866E6-83DA-2B8A-B88F-50E8E5D565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44308" y="4461933"/>
            <a:ext cx="487992" cy="4879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Performance Evaluation</a:t>
            </a:r>
            <a:endParaRPr/>
          </a:p>
        </p:txBody>
      </p:sp>
      <p:pic>
        <p:nvPicPr>
          <p:cNvPr id="97" name="Google Shape;97;p19"/>
          <p:cNvPicPr preferRelativeResize="0"/>
          <p:nvPr/>
        </p:nvPicPr>
        <p:blipFill>
          <a:blip r:embed="rId5">
            <a:alphaModFix/>
          </a:blip>
          <a:stretch>
            <a:fillRect/>
          </a:stretch>
        </p:blipFill>
        <p:spPr>
          <a:xfrm>
            <a:off x="4313425" y="1200400"/>
            <a:ext cx="4692650" cy="3301400"/>
          </a:xfrm>
          <a:prstGeom prst="rect">
            <a:avLst/>
          </a:prstGeom>
          <a:noFill/>
          <a:ln>
            <a:noFill/>
          </a:ln>
          <a:effectLst>
            <a:outerShdw blurRad="57150" dist="133350" dir="3300000" algn="bl" rotWithShape="0">
              <a:srgbClr val="000000">
                <a:alpha val="50000"/>
              </a:srgbClr>
            </a:outerShdw>
          </a:effectLst>
        </p:spPr>
      </p:pic>
      <p:graphicFrame>
        <p:nvGraphicFramePr>
          <p:cNvPr id="98" name="Google Shape;98;p19"/>
          <p:cNvGraphicFramePr/>
          <p:nvPr/>
        </p:nvGraphicFramePr>
        <p:xfrm>
          <a:off x="311700" y="1139975"/>
          <a:ext cx="3727675" cy="3689525"/>
        </p:xfrm>
        <a:graphic>
          <a:graphicData uri="http://schemas.openxmlformats.org/drawingml/2006/table">
            <a:tbl>
              <a:tblPr>
                <a:noFill/>
                <a:tableStyleId>{6A63D7E8-0F85-49AF-96DE-A6819B15ED61}</a:tableStyleId>
              </a:tblPr>
              <a:tblGrid>
                <a:gridCol w="1242550">
                  <a:extLst>
                    <a:ext uri="{9D8B030D-6E8A-4147-A177-3AD203B41FA5}">
                      <a16:colId xmlns:a16="http://schemas.microsoft.com/office/drawing/2014/main" val="20000"/>
                    </a:ext>
                  </a:extLst>
                </a:gridCol>
                <a:gridCol w="1260250">
                  <a:extLst>
                    <a:ext uri="{9D8B030D-6E8A-4147-A177-3AD203B41FA5}">
                      <a16:colId xmlns:a16="http://schemas.microsoft.com/office/drawing/2014/main" val="20001"/>
                    </a:ext>
                  </a:extLst>
                </a:gridCol>
                <a:gridCol w="1224875">
                  <a:extLst>
                    <a:ext uri="{9D8B030D-6E8A-4147-A177-3AD203B41FA5}">
                      <a16:colId xmlns:a16="http://schemas.microsoft.com/office/drawing/2014/main" val="20002"/>
                    </a:ext>
                  </a:extLst>
                </a:gridCol>
              </a:tblGrid>
              <a:tr h="527075">
                <a:tc>
                  <a:txBody>
                    <a:bodyPr/>
                    <a:lstStyle/>
                    <a:p>
                      <a:pPr marL="0" lvl="0" indent="0" algn="l" rtl="0">
                        <a:spcBef>
                          <a:spcPts val="0"/>
                        </a:spcBef>
                        <a:spcAft>
                          <a:spcPts val="0"/>
                        </a:spcAft>
                        <a:buNone/>
                      </a:pPr>
                      <a:r>
                        <a:rPr lang="en" sz="1100">
                          <a:solidFill>
                            <a:schemeClr val="dk1"/>
                          </a:solidFill>
                        </a:rPr>
                        <a:t>Models on Test Dataset</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a:solidFill>
                            <a:schemeClr val="dk1"/>
                          </a:solidFill>
                        </a:rPr>
                        <a:t>Precision on </a:t>
                      </a:r>
                      <a:endParaRPr sz="1100">
                        <a:solidFill>
                          <a:schemeClr val="dk1"/>
                        </a:solidFill>
                      </a:endParaRPr>
                    </a:p>
                    <a:p>
                      <a:pPr marL="0" lvl="0" indent="0" algn="l" rtl="0">
                        <a:spcBef>
                          <a:spcPts val="0"/>
                        </a:spcBef>
                        <a:spcAft>
                          <a:spcPts val="0"/>
                        </a:spcAft>
                        <a:buNone/>
                      </a:pPr>
                      <a:r>
                        <a:rPr lang="en" sz="1100">
                          <a:solidFill>
                            <a:schemeClr val="dk1"/>
                          </a:solidFill>
                        </a:rPr>
                        <a:t>Class 0 of isBad</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sz="1100">
                          <a:solidFill>
                            <a:schemeClr val="dk1"/>
                          </a:solidFill>
                        </a:rPr>
                        <a:t>Recall on </a:t>
                      </a:r>
                      <a:endParaRPr sz="1100">
                        <a:solidFill>
                          <a:schemeClr val="dk1"/>
                        </a:solidFill>
                      </a:endParaRPr>
                    </a:p>
                    <a:p>
                      <a:pPr marL="0" lvl="0" indent="0" algn="l" rtl="0">
                        <a:spcBef>
                          <a:spcPts val="0"/>
                        </a:spcBef>
                        <a:spcAft>
                          <a:spcPts val="0"/>
                        </a:spcAft>
                        <a:buNone/>
                      </a:pPr>
                      <a:r>
                        <a:rPr lang="en" sz="1100">
                          <a:solidFill>
                            <a:schemeClr val="dk1"/>
                          </a:solidFill>
                        </a:rPr>
                        <a:t>Class 0 of isBad</a:t>
                      </a:r>
                      <a:endParaRPr sz="1100">
                        <a:solidFill>
                          <a:schemeClr val="dk1"/>
                        </a:solidFill>
                      </a:endParaRPr>
                    </a:p>
                  </a:txBody>
                  <a:tcPr marL="91425" marR="91425" marT="91425" marB="91425"/>
                </a:tc>
                <a:extLst>
                  <a:ext uri="{0D108BD9-81ED-4DB2-BD59-A6C34878D82A}">
                    <a16:rowId xmlns:a16="http://schemas.microsoft.com/office/drawing/2014/main" val="10000"/>
                  </a:ext>
                </a:extLst>
              </a:tr>
              <a:tr h="527075">
                <a:tc>
                  <a:txBody>
                    <a:bodyPr/>
                    <a:lstStyle/>
                    <a:p>
                      <a:pPr marL="0" lvl="0" indent="0" algn="l" rtl="0">
                        <a:spcBef>
                          <a:spcPts val="0"/>
                        </a:spcBef>
                        <a:spcAft>
                          <a:spcPts val="0"/>
                        </a:spcAft>
                        <a:buNone/>
                      </a:pPr>
                      <a:r>
                        <a:rPr lang="en" sz="1100"/>
                        <a:t>Logistic Regression</a:t>
                      </a:r>
                      <a:endParaRPr sz="1100"/>
                    </a:p>
                  </a:txBody>
                  <a:tcPr marL="91425" marR="91425" marT="91425" marB="91425"/>
                </a:tc>
                <a:tc>
                  <a:txBody>
                    <a:bodyPr/>
                    <a:lstStyle/>
                    <a:p>
                      <a:pPr marL="0" lvl="0" indent="0" algn="l" rtl="0">
                        <a:spcBef>
                          <a:spcPts val="0"/>
                        </a:spcBef>
                        <a:spcAft>
                          <a:spcPts val="0"/>
                        </a:spcAft>
                        <a:buNone/>
                      </a:pPr>
                      <a:r>
                        <a:rPr lang="en" sz="1100"/>
                        <a:t>92%</a:t>
                      </a:r>
                      <a:endParaRPr sz="1100"/>
                    </a:p>
                  </a:txBody>
                  <a:tcPr marL="91425" marR="91425" marT="91425" marB="91425"/>
                </a:tc>
                <a:tc>
                  <a:txBody>
                    <a:bodyPr/>
                    <a:lstStyle/>
                    <a:p>
                      <a:pPr marL="0" lvl="0" indent="0" algn="l" rtl="0">
                        <a:spcBef>
                          <a:spcPts val="0"/>
                        </a:spcBef>
                        <a:spcAft>
                          <a:spcPts val="0"/>
                        </a:spcAft>
                        <a:buNone/>
                      </a:pPr>
                      <a:r>
                        <a:rPr lang="en" sz="1100"/>
                        <a:t>75%</a:t>
                      </a:r>
                      <a:endParaRPr sz="1100"/>
                    </a:p>
                  </a:txBody>
                  <a:tcPr marL="91425" marR="91425" marT="91425" marB="91425"/>
                </a:tc>
                <a:extLst>
                  <a:ext uri="{0D108BD9-81ED-4DB2-BD59-A6C34878D82A}">
                    <a16:rowId xmlns:a16="http://schemas.microsoft.com/office/drawing/2014/main" val="10001"/>
                  </a:ext>
                </a:extLst>
              </a:tr>
              <a:tr h="527075">
                <a:tc>
                  <a:txBody>
                    <a:bodyPr/>
                    <a:lstStyle/>
                    <a:p>
                      <a:pPr marL="0" lvl="0" indent="0" algn="l" rtl="0">
                        <a:spcBef>
                          <a:spcPts val="0"/>
                        </a:spcBef>
                        <a:spcAft>
                          <a:spcPts val="0"/>
                        </a:spcAft>
                        <a:buNone/>
                      </a:pPr>
                      <a:r>
                        <a:rPr lang="en" sz="1100"/>
                        <a:t>Neural Network</a:t>
                      </a:r>
                      <a:endParaRPr sz="1100"/>
                    </a:p>
                  </a:txBody>
                  <a:tcPr marL="91425" marR="91425" marT="91425" marB="91425"/>
                </a:tc>
                <a:tc>
                  <a:txBody>
                    <a:bodyPr/>
                    <a:lstStyle/>
                    <a:p>
                      <a:pPr marL="0" lvl="0" indent="0" algn="l" rtl="0">
                        <a:spcBef>
                          <a:spcPts val="0"/>
                        </a:spcBef>
                        <a:spcAft>
                          <a:spcPts val="0"/>
                        </a:spcAft>
                        <a:buNone/>
                      </a:pPr>
                      <a:r>
                        <a:rPr lang="en" sz="1100"/>
                        <a:t>91%</a:t>
                      </a:r>
                      <a:endParaRPr sz="1100"/>
                    </a:p>
                  </a:txBody>
                  <a:tcPr marL="91425" marR="91425" marT="91425" marB="91425"/>
                </a:tc>
                <a:tc>
                  <a:txBody>
                    <a:bodyPr/>
                    <a:lstStyle/>
                    <a:p>
                      <a:pPr marL="0" lvl="0" indent="0" algn="l" rtl="0">
                        <a:spcBef>
                          <a:spcPts val="0"/>
                        </a:spcBef>
                        <a:spcAft>
                          <a:spcPts val="0"/>
                        </a:spcAft>
                        <a:buNone/>
                      </a:pPr>
                      <a:r>
                        <a:rPr lang="en" sz="1100"/>
                        <a:t>91%</a:t>
                      </a:r>
                      <a:endParaRPr sz="1100"/>
                    </a:p>
                  </a:txBody>
                  <a:tcPr marL="91425" marR="91425" marT="91425" marB="91425"/>
                </a:tc>
                <a:extLst>
                  <a:ext uri="{0D108BD9-81ED-4DB2-BD59-A6C34878D82A}">
                    <a16:rowId xmlns:a16="http://schemas.microsoft.com/office/drawing/2014/main" val="10002"/>
                  </a:ext>
                </a:extLst>
              </a:tr>
              <a:tr h="527075">
                <a:tc>
                  <a:txBody>
                    <a:bodyPr/>
                    <a:lstStyle/>
                    <a:p>
                      <a:pPr marL="0" lvl="0" indent="0" algn="l" rtl="0">
                        <a:spcBef>
                          <a:spcPts val="0"/>
                        </a:spcBef>
                        <a:spcAft>
                          <a:spcPts val="0"/>
                        </a:spcAft>
                        <a:buNone/>
                      </a:pPr>
                      <a:r>
                        <a:rPr lang="en" sz="1100"/>
                        <a:t>XGBoost</a:t>
                      </a:r>
                      <a:endParaRPr sz="1100"/>
                    </a:p>
                  </a:txBody>
                  <a:tcPr marL="91425" marR="91425" marT="91425" marB="91425"/>
                </a:tc>
                <a:tc>
                  <a:txBody>
                    <a:bodyPr/>
                    <a:lstStyle/>
                    <a:p>
                      <a:pPr marL="0" lvl="0" indent="0" algn="l" rtl="0">
                        <a:spcBef>
                          <a:spcPts val="0"/>
                        </a:spcBef>
                        <a:spcAft>
                          <a:spcPts val="0"/>
                        </a:spcAft>
                        <a:buNone/>
                      </a:pPr>
                      <a:r>
                        <a:rPr lang="en" sz="1100"/>
                        <a:t>92%</a:t>
                      </a:r>
                      <a:endParaRPr sz="1100"/>
                    </a:p>
                  </a:txBody>
                  <a:tcPr marL="91425" marR="91425" marT="91425" marB="91425"/>
                </a:tc>
                <a:tc>
                  <a:txBody>
                    <a:bodyPr/>
                    <a:lstStyle/>
                    <a:p>
                      <a:pPr marL="0" lvl="0" indent="0" algn="l" rtl="0">
                        <a:spcBef>
                          <a:spcPts val="0"/>
                        </a:spcBef>
                        <a:spcAft>
                          <a:spcPts val="0"/>
                        </a:spcAft>
                        <a:buNone/>
                      </a:pPr>
                      <a:r>
                        <a:rPr lang="en" sz="1100"/>
                        <a:t>91%</a:t>
                      </a:r>
                      <a:endParaRPr sz="1100"/>
                    </a:p>
                  </a:txBody>
                  <a:tcPr marL="91425" marR="91425" marT="91425" marB="91425"/>
                </a:tc>
                <a:extLst>
                  <a:ext uri="{0D108BD9-81ED-4DB2-BD59-A6C34878D82A}">
                    <a16:rowId xmlns:a16="http://schemas.microsoft.com/office/drawing/2014/main" val="10003"/>
                  </a:ext>
                </a:extLst>
              </a:tr>
              <a:tr h="527075">
                <a:tc>
                  <a:txBody>
                    <a:bodyPr/>
                    <a:lstStyle/>
                    <a:p>
                      <a:pPr marL="0" lvl="0" indent="0" algn="l" rtl="0">
                        <a:spcBef>
                          <a:spcPts val="0"/>
                        </a:spcBef>
                        <a:spcAft>
                          <a:spcPts val="0"/>
                        </a:spcAft>
                        <a:buNone/>
                      </a:pPr>
                      <a:r>
                        <a:rPr lang="en" sz="1100"/>
                        <a:t>Support Vector Machines</a:t>
                      </a:r>
                      <a:endParaRPr sz="1100"/>
                    </a:p>
                  </a:txBody>
                  <a:tcPr marL="91425" marR="91425" marT="91425" marB="91425"/>
                </a:tc>
                <a:tc>
                  <a:txBody>
                    <a:bodyPr/>
                    <a:lstStyle/>
                    <a:p>
                      <a:pPr marL="0" lvl="0" indent="0" algn="l" rtl="0">
                        <a:spcBef>
                          <a:spcPts val="0"/>
                        </a:spcBef>
                        <a:spcAft>
                          <a:spcPts val="0"/>
                        </a:spcAft>
                        <a:buNone/>
                      </a:pPr>
                      <a:r>
                        <a:rPr lang="en" sz="1100"/>
                        <a:t>87%</a:t>
                      </a:r>
                      <a:endParaRPr sz="1100"/>
                    </a:p>
                  </a:txBody>
                  <a:tcPr marL="91425" marR="91425" marT="91425" marB="91425"/>
                </a:tc>
                <a:tc>
                  <a:txBody>
                    <a:bodyPr/>
                    <a:lstStyle/>
                    <a:p>
                      <a:pPr marL="0" lvl="0" indent="0" algn="l" rtl="0">
                        <a:spcBef>
                          <a:spcPts val="0"/>
                        </a:spcBef>
                        <a:spcAft>
                          <a:spcPts val="0"/>
                        </a:spcAft>
                        <a:buNone/>
                      </a:pPr>
                      <a:r>
                        <a:rPr lang="en" sz="1100"/>
                        <a:t>97%</a:t>
                      </a:r>
                      <a:endParaRPr sz="1100"/>
                    </a:p>
                  </a:txBody>
                  <a:tcPr marL="91425" marR="91425" marT="91425" marB="91425"/>
                </a:tc>
                <a:extLst>
                  <a:ext uri="{0D108BD9-81ED-4DB2-BD59-A6C34878D82A}">
                    <a16:rowId xmlns:a16="http://schemas.microsoft.com/office/drawing/2014/main" val="10004"/>
                  </a:ext>
                </a:extLst>
              </a:tr>
              <a:tr h="527075">
                <a:tc>
                  <a:txBody>
                    <a:bodyPr/>
                    <a:lstStyle/>
                    <a:p>
                      <a:pPr marL="0" lvl="0" indent="0" algn="l" rtl="0">
                        <a:spcBef>
                          <a:spcPts val="0"/>
                        </a:spcBef>
                        <a:spcAft>
                          <a:spcPts val="0"/>
                        </a:spcAft>
                        <a:buNone/>
                      </a:pPr>
                      <a:r>
                        <a:rPr lang="en" sz="1100"/>
                        <a:t>K-means Clustering</a:t>
                      </a:r>
                      <a:endParaRPr sz="1100"/>
                    </a:p>
                  </a:txBody>
                  <a:tcPr marL="91425" marR="91425" marT="91425" marB="91425"/>
                </a:tc>
                <a:tc>
                  <a:txBody>
                    <a:bodyPr/>
                    <a:lstStyle/>
                    <a:p>
                      <a:pPr marL="0" lvl="0" indent="0" algn="l" rtl="0">
                        <a:spcBef>
                          <a:spcPts val="0"/>
                        </a:spcBef>
                        <a:spcAft>
                          <a:spcPts val="0"/>
                        </a:spcAft>
                        <a:buNone/>
                      </a:pPr>
                      <a:r>
                        <a:rPr lang="en" sz="1100"/>
                        <a:t>77%</a:t>
                      </a:r>
                      <a:endParaRPr sz="1100"/>
                    </a:p>
                  </a:txBody>
                  <a:tcPr marL="91425" marR="91425" marT="91425" marB="91425"/>
                </a:tc>
                <a:tc>
                  <a:txBody>
                    <a:bodyPr/>
                    <a:lstStyle/>
                    <a:p>
                      <a:pPr marL="0" lvl="0" indent="0" algn="l" rtl="0">
                        <a:spcBef>
                          <a:spcPts val="0"/>
                        </a:spcBef>
                        <a:spcAft>
                          <a:spcPts val="0"/>
                        </a:spcAft>
                        <a:buNone/>
                      </a:pPr>
                      <a:r>
                        <a:rPr lang="en" sz="1100"/>
                        <a:t>52%</a:t>
                      </a:r>
                      <a:endParaRPr sz="1100"/>
                    </a:p>
                  </a:txBody>
                  <a:tcPr marL="91425" marR="91425" marT="91425" marB="91425"/>
                </a:tc>
                <a:extLst>
                  <a:ext uri="{0D108BD9-81ED-4DB2-BD59-A6C34878D82A}">
                    <a16:rowId xmlns:a16="http://schemas.microsoft.com/office/drawing/2014/main" val="10005"/>
                  </a:ext>
                </a:extLst>
              </a:tr>
              <a:tr h="527075">
                <a:tc>
                  <a:txBody>
                    <a:bodyPr/>
                    <a:lstStyle/>
                    <a:p>
                      <a:pPr marL="0" lvl="0" indent="0" algn="l" rtl="0">
                        <a:spcBef>
                          <a:spcPts val="0"/>
                        </a:spcBef>
                        <a:spcAft>
                          <a:spcPts val="0"/>
                        </a:spcAft>
                        <a:buNone/>
                      </a:pPr>
                      <a:r>
                        <a:rPr lang="en" sz="1100"/>
                        <a:t>Agglomerative Clustering</a:t>
                      </a:r>
                      <a:endParaRPr sz="1100"/>
                    </a:p>
                  </a:txBody>
                  <a:tcPr marL="91425" marR="91425" marT="91425" marB="91425"/>
                </a:tc>
                <a:tc>
                  <a:txBody>
                    <a:bodyPr/>
                    <a:lstStyle/>
                    <a:p>
                      <a:pPr marL="0" lvl="0" indent="0" algn="l" rtl="0">
                        <a:spcBef>
                          <a:spcPts val="0"/>
                        </a:spcBef>
                        <a:spcAft>
                          <a:spcPts val="0"/>
                        </a:spcAft>
                        <a:buNone/>
                      </a:pPr>
                      <a:r>
                        <a:rPr lang="en" sz="1100"/>
                        <a:t>77%</a:t>
                      </a:r>
                      <a:endParaRPr sz="1100"/>
                    </a:p>
                  </a:txBody>
                  <a:tcPr marL="91425" marR="91425" marT="91425" marB="91425"/>
                </a:tc>
                <a:tc>
                  <a:txBody>
                    <a:bodyPr/>
                    <a:lstStyle/>
                    <a:p>
                      <a:pPr marL="0" lvl="0" indent="0" algn="l" rtl="0">
                        <a:spcBef>
                          <a:spcPts val="0"/>
                        </a:spcBef>
                        <a:spcAft>
                          <a:spcPts val="0"/>
                        </a:spcAft>
                        <a:buNone/>
                      </a:pPr>
                      <a:r>
                        <a:rPr lang="en" sz="1100"/>
                        <a:t>52%</a:t>
                      </a:r>
                      <a:endParaRPr sz="1100"/>
                    </a:p>
                  </a:txBody>
                  <a:tcPr marL="91425" marR="91425" marT="91425" marB="91425"/>
                </a:tc>
                <a:extLst>
                  <a:ext uri="{0D108BD9-81ED-4DB2-BD59-A6C34878D82A}">
                    <a16:rowId xmlns:a16="http://schemas.microsoft.com/office/drawing/2014/main" val="10006"/>
                  </a:ext>
                </a:extLst>
              </a:tr>
            </a:tbl>
          </a:graphicData>
        </a:graphic>
      </p:graphicFrame>
      <p:pic>
        <p:nvPicPr>
          <p:cNvPr id="15" name="Audio 14">
            <a:extLst>
              <a:ext uri="{FF2B5EF4-FFF2-40B4-BE49-F238E27FC236}">
                <a16:creationId xmlns:a16="http://schemas.microsoft.com/office/drawing/2014/main" id="{20F5B067-D45F-47F1-85D6-68A9923E63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83600" y="4483100"/>
            <a:ext cx="508000" cy="50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08"/>
    </mc:Choice>
    <mc:Fallback xmlns="">
      <p:transition spd="slow" advTm="49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rtl="0">
              <a:spcBef>
                <a:spcPts val="0"/>
              </a:spcBef>
              <a:spcAft>
                <a:spcPts val="1200"/>
              </a:spcAft>
            </a:pPr>
            <a:r>
              <a:rPr lang="en-US" sz="1800" b="1" i="0" u="none" strike="noStrike" dirty="0" err="1">
                <a:solidFill>
                  <a:srgbClr val="000000"/>
                </a:solidFill>
                <a:effectLst/>
                <a:latin typeface="Arial" panose="020B0604020202020204" pitchFamily="34" charset="0"/>
              </a:rPr>
              <a:t>XGBoost</a:t>
            </a:r>
            <a:r>
              <a:rPr lang="en-US" sz="1800" b="1" i="0" u="none" strike="noStrike" dirty="0">
                <a:solidFill>
                  <a:srgbClr val="000000"/>
                </a:solidFill>
                <a:effectLst/>
                <a:latin typeface="Arial" panose="020B0604020202020204" pitchFamily="34" charset="0"/>
              </a:rPr>
              <a:t>:</a:t>
            </a:r>
            <a:endParaRPr lang="en-US" b="0" dirty="0">
              <a:effectLst/>
            </a:endParaRPr>
          </a:p>
          <a:p>
            <a:pPr rtl="0" fontAlgn="base">
              <a:spcBef>
                <a:spcPts val="1200"/>
              </a:spcBef>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Selected as the final model due to its superior balance of precision (92%), recall (91%), and AUC-ROC (87%). This makes </a:t>
            </a:r>
            <a:r>
              <a:rPr lang="en-US" sz="1800" b="0" i="0" u="none" strike="noStrike" dirty="0" err="1">
                <a:solidFill>
                  <a:srgbClr val="000000"/>
                </a:solidFill>
                <a:effectLst/>
                <a:latin typeface="Arial" panose="020B0604020202020204" pitchFamily="34" charset="0"/>
              </a:rPr>
              <a:t>XGBoost</a:t>
            </a:r>
            <a:r>
              <a:rPr lang="en-US" sz="1800" b="0" i="0" u="none" strike="noStrike" dirty="0">
                <a:solidFill>
                  <a:srgbClr val="000000"/>
                </a:solidFill>
                <a:effectLst/>
                <a:latin typeface="Arial" panose="020B0604020202020204" pitchFamily="34" charset="0"/>
              </a:rPr>
              <a:t> the most reliable model for effectively detecting single-cell segmentation errors and distinguishing between good and bad cells.</a:t>
            </a:r>
          </a:p>
          <a:p>
            <a:pPr rtl="0">
              <a:spcBef>
                <a:spcPts val="0"/>
              </a:spcBef>
              <a:spcAft>
                <a:spcPts val="0"/>
              </a:spcAft>
            </a:pPr>
            <a:r>
              <a:rPr lang="en-US" sz="1800" b="1" i="0" u="none" strike="noStrike" dirty="0">
                <a:solidFill>
                  <a:srgbClr val="000000"/>
                </a:solidFill>
                <a:effectLst/>
                <a:latin typeface="Arial" panose="020B0604020202020204" pitchFamily="34" charset="0"/>
              </a:rPr>
              <a:t>Neural Network:</a:t>
            </a:r>
            <a:endParaRPr lang="en-US" b="0" dirty="0">
              <a:effectLst/>
            </a:endParaRPr>
          </a:p>
          <a:p>
            <a:pPr rtl="0" fontAlgn="base">
              <a:spcBef>
                <a:spcPts val="1200"/>
              </a:spcBef>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 strong alternative that offers flexibility and robust performance. With a balanced precision (91%) and recall (91%), it remains a viable option in scenarios requiring adaptive modeling approaches.</a:t>
            </a:r>
          </a:p>
          <a:p>
            <a:pPr rtl="0">
              <a:spcBef>
                <a:spcPts val="0"/>
              </a:spcBef>
              <a:spcAft>
                <a:spcPts val="0"/>
              </a:spcAft>
            </a:pPr>
            <a:r>
              <a:rPr lang="en-US" sz="1800" b="1" i="0" u="none" strike="noStrike" dirty="0">
                <a:solidFill>
                  <a:srgbClr val="000000"/>
                </a:solidFill>
                <a:effectLst/>
                <a:latin typeface="Arial" panose="020B0604020202020204" pitchFamily="34" charset="0"/>
              </a:rPr>
              <a:t>Future Impact:</a:t>
            </a:r>
            <a:endParaRPr lang="en-US" b="0" dirty="0">
              <a:effectLst/>
            </a:endParaRPr>
          </a:p>
          <a:p>
            <a:pPr rtl="0" fontAlgn="base">
              <a:spcBef>
                <a:spcPts val="1200"/>
              </a:spcBef>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findings of this study contribute to advancing the accuracy of cell segmentation in scientific workflows. The integration of AI and Deep Learning tools informed by this research has significant potential for applications in medical research, paving the way for more precise and effective approaches in future endeavors.</a:t>
            </a:r>
            <a:br>
              <a:rPr lang="en-US" b="0" dirty="0">
                <a:effectLst/>
              </a:rPr>
            </a:br>
            <a:br>
              <a:rPr lang="en-US" b="0" dirty="0">
                <a:effectLst/>
              </a:rPr>
            </a:br>
            <a:endParaRPr dirty="0"/>
          </a:p>
        </p:txBody>
      </p:sp>
      <p:pic>
        <p:nvPicPr>
          <p:cNvPr id="6" name="Audio 5">
            <a:extLst>
              <a:ext uri="{FF2B5EF4-FFF2-40B4-BE49-F238E27FC236}">
                <a16:creationId xmlns:a16="http://schemas.microsoft.com/office/drawing/2014/main" id="{39BD379D-17B5-C2B1-EDB7-194EF0862A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7466" y="4516966"/>
            <a:ext cx="474133" cy="4741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595"/>
    </mc:Choice>
    <mc:Fallback xmlns="">
      <p:transition spd="slow" advTm="48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457200" algn="l" rtl="0">
              <a:lnSpc>
                <a:spcPct val="200000"/>
              </a:lnSpc>
              <a:spcBef>
                <a:spcPts val="0"/>
              </a:spcBef>
              <a:spcAft>
                <a:spcPts val="0"/>
              </a:spcAft>
              <a:buNone/>
            </a:pPr>
            <a:r>
              <a:rPr lang="en" sz="1100" dirty="0">
                <a:solidFill>
                  <a:schemeClr val="dk1"/>
                </a:solidFill>
                <a:latin typeface="Times New Roman"/>
                <a:ea typeface="Times New Roman"/>
                <a:cs typeface="Times New Roman"/>
                <a:sym typeface="Times New Roman"/>
              </a:rPr>
              <a:t>Caron, A., et al. (2022). </a:t>
            </a:r>
            <a:r>
              <a:rPr lang="en" sz="1100" i="1" dirty="0">
                <a:solidFill>
                  <a:schemeClr val="dk1"/>
                </a:solidFill>
                <a:latin typeface="Times New Roman"/>
                <a:ea typeface="Times New Roman"/>
                <a:cs typeface="Times New Roman"/>
                <a:sym typeface="Times New Roman"/>
              </a:rPr>
              <a:t>Single-cell transcriptomics of breast cancer reveals heterogeneous subpopulations with distinct immune microenvironments.</a:t>
            </a:r>
            <a:r>
              <a:rPr lang="en" sz="1100" dirty="0">
                <a:solidFill>
                  <a:schemeClr val="dk1"/>
                </a:solidFill>
                <a:latin typeface="Times New Roman"/>
                <a:ea typeface="Times New Roman"/>
                <a:cs typeface="Times New Roman"/>
                <a:sym typeface="Times New Roman"/>
              </a:rPr>
              <a:t> </a:t>
            </a:r>
            <a:r>
              <a:rPr lang="en" sz="1100" i="1" dirty="0">
                <a:solidFill>
                  <a:schemeClr val="dk1"/>
                </a:solidFill>
                <a:latin typeface="Times New Roman"/>
                <a:ea typeface="Times New Roman"/>
                <a:cs typeface="Times New Roman"/>
                <a:sym typeface="Times New Roman"/>
              </a:rPr>
              <a:t>Nature Communications</a:t>
            </a:r>
            <a:r>
              <a:rPr lang="en" sz="1100" dirty="0">
                <a:solidFill>
                  <a:schemeClr val="dk1"/>
                </a:solidFill>
                <a:latin typeface="Times New Roman"/>
                <a:ea typeface="Times New Roman"/>
                <a:cs typeface="Times New Roman"/>
                <a:sym typeface="Times New Roman"/>
              </a:rPr>
              <a:t>, 13, 1836. DOI: 10.1038/s41467-022-29676-7 </a:t>
            </a:r>
            <a:endParaRPr sz="1100" dirty="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None/>
            </a:pPr>
            <a:r>
              <a:rPr lang="en" sz="1100" dirty="0">
                <a:solidFill>
                  <a:schemeClr val="dk1"/>
                </a:solidFill>
                <a:highlight>
                  <a:srgbClr val="FFFFFF"/>
                </a:highlight>
                <a:latin typeface="Times New Roman"/>
                <a:ea typeface="Times New Roman"/>
                <a:cs typeface="Times New Roman"/>
                <a:sym typeface="Times New Roman"/>
              </a:rPr>
              <a:t>Casper </a:t>
            </a:r>
            <a:r>
              <a:rPr lang="en" sz="1100" dirty="0" err="1">
                <a:solidFill>
                  <a:schemeClr val="dk1"/>
                </a:solidFill>
                <a:highlight>
                  <a:srgbClr val="FFFFFF"/>
                </a:highlight>
                <a:latin typeface="Times New Roman"/>
                <a:ea typeface="Times New Roman"/>
                <a:cs typeface="Times New Roman"/>
                <a:sym typeface="Times New Roman"/>
              </a:rPr>
              <a:t>Winsnes</a:t>
            </a:r>
            <a:r>
              <a:rPr lang="en" sz="1100" dirty="0">
                <a:solidFill>
                  <a:schemeClr val="dk1"/>
                </a:solidFill>
                <a:highlight>
                  <a:srgbClr val="FFFFFF"/>
                </a:highlight>
                <a:latin typeface="Times New Roman"/>
                <a:ea typeface="Times New Roman"/>
                <a:cs typeface="Times New Roman"/>
                <a:sym typeface="Times New Roman"/>
              </a:rPr>
              <a:t>, Emma Lundberg, Maggie, Phil </a:t>
            </a:r>
            <a:r>
              <a:rPr lang="en" sz="1100" dirty="0" err="1">
                <a:solidFill>
                  <a:schemeClr val="dk1"/>
                </a:solidFill>
                <a:highlight>
                  <a:srgbClr val="FFFFFF"/>
                </a:highlight>
                <a:latin typeface="Times New Roman"/>
                <a:ea typeface="Times New Roman"/>
                <a:cs typeface="Times New Roman"/>
                <a:sym typeface="Times New Roman"/>
              </a:rPr>
              <a:t>Culliton</a:t>
            </a:r>
            <a:r>
              <a:rPr lang="en" sz="1100" dirty="0">
                <a:solidFill>
                  <a:schemeClr val="dk1"/>
                </a:solidFill>
                <a:highlight>
                  <a:srgbClr val="FFFFFF"/>
                </a:highlight>
                <a:latin typeface="Times New Roman"/>
                <a:ea typeface="Times New Roman"/>
                <a:cs typeface="Times New Roman"/>
                <a:sym typeface="Times New Roman"/>
              </a:rPr>
              <a:t>, Trang Le, </a:t>
            </a:r>
            <a:r>
              <a:rPr lang="en" sz="1100" dirty="0" err="1">
                <a:solidFill>
                  <a:schemeClr val="dk1"/>
                </a:solidFill>
                <a:highlight>
                  <a:srgbClr val="FFFFFF"/>
                </a:highlight>
                <a:latin typeface="Times New Roman"/>
                <a:ea typeface="Times New Roman"/>
                <a:cs typeface="Times New Roman"/>
                <a:sym typeface="Times New Roman"/>
              </a:rPr>
              <a:t>UAxelsson</a:t>
            </a:r>
            <a:r>
              <a:rPr lang="en" sz="1100" dirty="0">
                <a:solidFill>
                  <a:schemeClr val="dk1"/>
                </a:solidFill>
                <a:highlight>
                  <a:srgbClr val="FFFFFF"/>
                </a:highlight>
                <a:latin typeface="Times New Roman"/>
                <a:ea typeface="Times New Roman"/>
                <a:cs typeface="Times New Roman"/>
                <a:sym typeface="Times New Roman"/>
              </a:rPr>
              <a:t>, Wei Ouyang. (2021). Human Protein Atlas - Single Cell Classification. Kaggle. </a:t>
            </a:r>
            <a:r>
              <a:rPr lang="en" sz="1100" u="sng" dirty="0">
                <a:solidFill>
                  <a:srgbClr val="1155CC"/>
                </a:solidFill>
                <a:highlight>
                  <a:srgbClr val="FFFFFF"/>
                </a:highlight>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https://kaggle.com/competitions/hpa-single-cell-image-classification</a:t>
            </a:r>
            <a:r>
              <a:rPr lang="en" sz="1100" dirty="0">
                <a:solidFill>
                  <a:srgbClr val="3C4043"/>
                </a:solidFill>
                <a:highlight>
                  <a:srgbClr val="FFFFFF"/>
                </a:highlight>
                <a:latin typeface="Times New Roman"/>
                <a:ea typeface="Times New Roman"/>
                <a:cs typeface="Times New Roman"/>
                <a:sym typeface="Times New Roman"/>
              </a:rPr>
              <a:t> </a:t>
            </a:r>
            <a:endParaRPr sz="1100" dirty="0">
              <a:solidFill>
                <a:srgbClr val="3C4043"/>
              </a:solidFill>
              <a:highlight>
                <a:srgbClr val="FFFFFF"/>
              </a:highlight>
              <a:latin typeface="Times New Roman"/>
              <a:ea typeface="Times New Roman"/>
              <a:cs typeface="Times New Roman"/>
              <a:sym typeface="Times New Roman"/>
            </a:endParaRPr>
          </a:p>
          <a:p>
            <a:pPr marL="457200" lvl="0" indent="-457200" algn="l" rtl="0">
              <a:lnSpc>
                <a:spcPct val="200000"/>
              </a:lnSpc>
              <a:spcBef>
                <a:spcPts val="0"/>
              </a:spcBef>
              <a:spcAft>
                <a:spcPts val="0"/>
              </a:spcAft>
              <a:buNone/>
            </a:pPr>
            <a:r>
              <a:rPr lang="en" sz="1100" dirty="0">
                <a:solidFill>
                  <a:srgbClr val="222222"/>
                </a:solidFill>
                <a:highlight>
                  <a:srgbClr val="FFFFFF"/>
                </a:highlight>
                <a:latin typeface="Times New Roman"/>
                <a:ea typeface="Times New Roman"/>
                <a:cs typeface="Times New Roman"/>
                <a:sym typeface="Times New Roman"/>
              </a:rPr>
              <a:t>Husain, S.S., Ong, EJ., </a:t>
            </a:r>
            <a:r>
              <a:rPr lang="en" sz="1100" dirty="0" err="1">
                <a:solidFill>
                  <a:srgbClr val="222222"/>
                </a:solidFill>
                <a:highlight>
                  <a:srgbClr val="FFFFFF"/>
                </a:highlight>
                <a:latin typeface="Times New Roman"/>
                <a:ea typeface="Times New Roman"/>
                <a:cs typeface="Times New Roman"/>
                <a:sym typeface="Times New Roman"/>
              </a:rPr>
              <a:t>Minskiy</a:t>
            </a:r>
            <a:r>
              <a:rPr lang="en" sz="1100" dirty="0">
                <a:solidFill>
                  <a:srgbClr val="222222"/>
                </a:solidFill>
                <a:highlight>
                  <a:srgbClr val="FFFFFF"/>
                </a:highlight>
                <a:latin typeface="Times New Roman"/>
                <a:ea typeface="Times New Roman"/>
                <a:cs typeface="Times New Roman"/>
                <a:sym typeface="Times New Roman"/>
              </a:rPr>
              <a:t>, D. </a:t>
            </a:r>
            <a:r>
              <a:rPr lang="en" sz="1100" i="1" dirty="0">
                <a:solidFill>
                  <a:srgbClr val="222222"/>
                </a:solidFill>
                <a:highlight>
                  <a:srgbClr val="FFFFFF"/>
                </a:highlight>
                <a:latin typeface="Times New Roman"/>
                <a:ea typeface="Times New Roman"/>
                <a:cs typeface="Times New Roman"/>
                <a:sym typeface="Times New Roman"/>
              </a:rPr>
              <a:t>et al.</a:t>
            </a:r>
            <a:r>
              <a:rPr lang="en" sz="1100" dirty="0">
                <a:solidFill>
                  <a:srgbClr val="222222"/>
                </a:solidFill>
                <a:highlight>
                  <a:srgbClr val="FFFFFF"/>
                </a:highlight>
                <a:latin typeface="Times New Roman"/>
                <a:ea typeface="Times New Roman"/>
                <a:cs typeface="Times New Roman"/>
                <a:sym typeface="Times New Roman"/>
              </a:rPr>
              <a:t> Single-cell subcellular protein </a:t>
            </a:r>
            <a:r>
              <a:rPr lang="en" sz="1100" dirty="0" err="1">
                <a:solidFill>
                  <a:srgbClr val="222222"/>
                </a:solidFill>
                <a:highlight>
                  <a:srgbClr val="FFFFFF"/>
                </a:highlight>
                <a:latin typeface="Times New Roman"/>
                <a:ea typeface="Times New Roman"/>
                <a:cs typeface="Times New Roman"/>
                <a:sym typeface="Times New Roman"/>
              </a:rPr>
              <a:t>localisation</a:t>
            </a:r>
            <a:r>
              <a:rPr lang="en" sz="1100" dirty="0">
                <a:solidFill>
                  <a:srgbClr val="222222"/>
                </a:solidFill>
                <a:highlight>
                  <a:srgbClr val="FFFFFF"/>
                </a:highlight>
                <a:latin typeface="Times New Roman"/>
                <a:ea typeface="Times New Roman"/>
                <a:cs typeface="Times New Roman"/>
                <a:sym typeface="Times New Roman"/>
              </a:rPr>
              <a:t> using novel ensembles of diverse deep architectures. </a:t>
            </a:r>
            <a:r>
              <a:rPr lang="en" sz="1100" i="1" dirty="0" err="1">
                <a:solidFill>
                  <a:srgbClr val="222222"/>
                </a:solidFill>
                <a:highlight>
                  <a:srgbClr val="FFFFFF"/>
                </a:highlight>
                <a:latin typeface="Times New Roman"/>
                <a:ea typeface="Times New Roman"/>
                <a:cs typeface="Times New Roman"/>
                <a:sym typeface="Times New Roman"/>
              </a:rPr>
              <a:t>Commun</a:t>
            </a:r>
            <a:r>
              <a:rPr lang="en" sz="1100" i="1" dirty="0">
                <a:solidFill>
                  <a:srgbClr val="222222"/>
                </a:solidFill>
                <a:highlight>
                  <a:srgbClr val="FFFFFF"/>
                </a:highlight>
                <a:latin typeface="Times New Roman"/>
                <a:ea typeface="Times New Roman"/>
                <a:cs typeface="Times New Roman"/>
                <a:sym typeface="Times New Roman"/>
              </a:rPr>
              <a:t> Biol</a:t>
            </a:r>
            <a:r>
              <a:rPr lang="en" sz="1100" dirty="0">
                <a:solidFill>
                  <a:srgbClr val="222222"/>
                </a:solidFill>
                <a:highlight>
                  <a:srgbClr val="FFFFFF"/>
                </a:highlight>
                <a:latin typeface="Times New Roman"/>
                <a:ea typeface="Times New Roman"/>
                <a:cs typeface="Times New Roman"/>
                <a:sym typeface="Times New Roman"/>
              </a:rPr>
              <a:t> 6, 489 (2023). </a:t>
            </a:r>
            <a:r>
              <a:rPr lang="en" sz="1100" u="sng" dirty="0">
                <a:solidFill>
                  <a:srgbClr val="1155CC"/>
                </a:solidFill>
                <a:highlight>
                  <a:srgbClr val="FFFFFF"/>
                </a:highlight>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https://doi.org/10.1038/s42003-023-04840-z</a:t>
            </a:r>
            <a:r>
              <a:rPr lang="en" sz="1100" dirty="0">
                <a:solidFill>
                  <a:srgbClr val="222222"/>
                </a:solidFill>
                <a:highlight>
                  <a:srgbClr val="FFFFFF"/>
                </a:highlight>
                <a:latin typeface="Times New Roman"/>
                <a:ea typeface="Times New Roman"/>
                <a:cs typeface="Times New Roman"/>
                <a:sym typeface="Times New Roman"/>
              </a:rPr>
              <a:t> </a:t>
            </a:r>
            <a:endParaRPr sz="1100" dirty="0">
              <a:solidFill>
                <a:srgbClr val="3C4043"/>
              </a:solidFill>
              <a:highlight>
                <a:srgbClr val="FFFFFF"/>
              </a:highlight>
              <a:latin typeface="Times New Roman"/>
              <a:ea typeface="Times New Roman"/>
              <a:cs typeface="Times New Roman"/>
              <a:sym typeface="Times New Roman"/>
            </a:endParaRPr>
          </a:p>
          <a:p>
            <a:pPr marL="457200" lvl="0" indent="-457200" algn="l" rtl="0">
              <a:lnSpc>
                <a:spcPct val="200000"/>
              </a:lnSpc>
              <a:spcBef>
                <a:spcPts val="0"/>
              </a:spcBef>
              <a:spcAft>
                <a:spcPts val="0"/>
              </a:spcAft>
              <a:buNone/>
            </a:pPr>
            <a:r>
              <a:rPr lang="en" sz="1100" dirty="0">
                <a:solidFill>
                  <a:schemeClr val="dk1"/>
                </a:solidFill>
                <a:latin typeface="Times New Roman"/>
                <a:ea typeface="Times New Roman"/>
                <a:cs typeface="Times New Roman"/>
                <a:sym typeface="Times New Roman"/>
              </a:rPr>
              <a:t>Ong, E.-J., </a:t>
            </a:r>
            <a:r>
              <a:rPr lang="en" sz="1100" dirty="0" err="1">
                <a:solidFill>
                  <a:schemeClr val="dk1"/>
                </a:solidFill>
                <a:latin typeface="Times New Roman"/>
                <a:ea typeface="Times New Roman"/>
                <a:cs typeface="Times New Roman"/>
                <a:sym typeface="Times New Roman"/>
              </a:rPr>
              <a:t>Minskiy</a:t>
            </a:r>
            <a:r>
              <a:rPr lang="en" sz="1100" dirty="0">
                <a:solidFill>
                  <a:schemeClr val="dk1"/>
                </a:solidFill>
                <a:latin typeface="Times New Roman"/>
                <a:ea typeface="Times New Roman"/>
                <a:cs typeface="Times New Roman"/>
                <a:sym typeface="Times New Roman"/>
              </a:rPr>
              <a:t>, D., </a:t>
            </a:r>
            <a:r>
              <a:rPr lang="en" sz="1100" dirty="0" err="1">
                <a:solidFill>
                  <a:schemeClr val="dk1"/>
                </a:solidFill>
                <a:latin typeface="Times New Roman"/>
                <a:ea typeface="Times New Roman"/>
                <a:cs typeface="Times New Roman"/>
                <a:sym typeface="Times New Roman"/>
              </a:rPr>
              <a:t>Bober</a:t>
            </a:r>
            <a:r>
              <a:rPr lang="en" sz="1100" dirty="0">
                <a:solidFill>
                  <a:schemeClr val="dk1"/>
                </a:solidFill>
                <a:latin typeface="Times New Roman"/>
                <a:ea typeface="Times New Roman"/>
                <a:cs typeface="Times New Roman"/>
                <a:sym typeface="Times New Roman"/>
              </a:rPr>
              <a:t>-Irizar, M., Husain, S. S., &amp; </a:t>
            </a:r>
            <a:r>
              <a:rPr lang="en" sz="1100" dirty="0" err="1">
                <a:solidFill>
                  <a:schemeClr val="dk1"/>
                </a:solidFill>
                <a:latin typeface="Times New Roman"/>
                <a:ea typeface="Times New Roman"/>
                <a:cs typeface="Times New Roman"/>
                <a:sym typeface="Times New Roman"/>
              </a:rPr>
              <a:t>Bober</a:t>
            </a:r>
            <a:r>
              <a:rPr lang="en" sz="1100" dirty="0">
                <a:solidFill>
                  <a:schemeClr val="dk1"/>
                </a:solidFill>
                <a:latin typeface="Times New Roman"/>
                <a:ea typeface="Times New Roman"/>
                <a:cs typeface="Times New Roman"/>
                <a:sym typeface="Times New Roman"/>
              </a:rPr>
              <a:t>, M. (2022). </a:t>
            </a:r>
            <a:r>
              <a:rPr lang="en" sz="1100" i="1" dirty="0">
                <a:solidFill>
                  <a:schemeClr val="dk1"/>
                </a:solidFill>
                <a:latin typeface="Times New Roman"/>
                <a:ea typeface="Times New Roman"/>
                <a:cs typeface="Times New Roman"/>
                <a:sym typeface="Times New Roman"/>
              </a:rPr>
              <a:t>HPA Bad Cell Detection</a:t>
            </a:r>
            <a:r>
              <a:rPr lang="en" sz="1100" dirty="0">
                <a:solidFill>
                  <a:schemeClr val="dk1"/>
                </a:solidFill>
                <a:latin typeface="Times New Roman"/>
                <a:ea typeface="Times New Roman"/>
                <a:cs typeface="Times New Roman"/>
                <a:sym typeface="Times New Roman"/>
              </a:rPr>
              <a:t> [Data set]. Kaggle. </a:t>
            </a:r>
            <a:r>
              <a:rPr lang="en" sz="1100" u="sng" dirty="0">
                <a:solidFill>
                  <a:srgbClr val="1155CC"/>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https://doi.org/10.34740/KAGGLE/DSV/3349136</a:t>
            </a:r>
            <a:endParaRPr sz="1100" dirty="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100" dirty="0">
                <a:solidFill>
                  <a:schemeClr val="dk1"/>
                </a:solidFill>
                <a:latin typeface="Times New Roman"/>
                <a:ea typeface="Times New Roman"/>
                <a:cs typeface="Times New Roman"/>
                <a:sym typeface="Times New Roman"/>
              </a:rPr>
              <a:t>Stubbington, M. J. T., et al. (2017). </a:t>
            </a:r>
            <a:r>
              <a:rPr lang="en" sz="1100" i="1" dirty="0">
                <a:solidFill>
                  <a:schemeClr val="dk1"/>
                </a:solidFill>
                <a:latin typeface="Times New Roman"/>
                <a:ea typeface="Times New Roman"/>
                <a:cs typeface="Times New Roman"/>
                <a:sym typeface="Times New Roman"/>
              </a:rPr>
              <a:t>T cell fate and clonality inference from single-cell transcriptomes.</a:t>
            </a:r>
            <a:r>
              <a:rPr lang="en" sz="1100" dirty="0">
                <a:solidFill>
                  <a:schemeClr val="dk1"/>
                </a:solidFill>
                <a:latin typeface="Times New Roman"/>
                <a:ea typeface="Times New Roman"/>
                <a:cs typeface="Times New Roman"/>
                <a:sym typeface="Times New Roman"/>
              </a:rPr>
              <a:t> </a:t>
            </a:r>
            <a:r>
              <a:rPr lang="en" sz="1100" i="1" dirty="0">
                <a:solidFill>
                  <a:schemeClr val="dk1"/>
                </a:solidFill>
                <a:latin typeface="Times New Roman"/>
                <a:ea typeface="Times New Roman"/>
                <a:cs typeface="Times New Roman"/>
                <a:sym typeface="Times New Roman"/>
              </a:rPr>
              <a:t>Nature Communications</a:t>
            </a:r>
            <a:r>
              <a:rPr lang="en" sz="1100" dirty="0">
                <a:solidFill>
                  <a:schemeClr val="dk1"/>
                </a:solidFill>
                <a:latin typeface="Times New Roman"/>
                <a:ea typeface="Times New Roman"/>
                <a:cs typeface="Times New Roman"/>
                <a:sym typeface="Times New Roman"/>
              </a:rPr>
              <a:t>, 8, 1080. DOI: 10.1038/s41467-017-01266-5 </a:t>
            </a:r>
            <a:endParaRPr sz="1100" dirty="0">
              <a:solidFill>
                <a:schemeClr val="dk1"/>
              </a:solidFill>
              <a:latin typeface="Times New Roman"/>
              <a:ea typeface="Times New Roman"/>
              <a:cs typeface="Times New Roman"/>
              <a:sym typeface="Times New Roman"/>
            </a:endParaRPr>
          </a:p>
        </p:txBody>
      </p:sp>
      <p:pic>
        <p:nvPicPr>
          <p:cNvPr id="7" name="Audio 6">
            <a:extLst>
              <a:ext uri="{FF2B5EF4-FFF2-40B4-BE49-F238E27FC236}">
                <a16:creationId xmlns:a16="http://schemas.microsoft.com/office/drawing/2014/main" id="{09F1E400-5353-9FAC-9784-77DDFC4BF69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22"/>
    </mc:Choice>
    <mc:Fallback xmlns="">
      <p:transition spd="slow" advTm="4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1097</Words>
  <Application>Microsoft Macintosh PowerPoint</Application>
  <PresentationFormat>On-screen Show (16:9)</PresentationFormat>
  <Paragraphs>100</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Roboto Mono</vt:lpstr>
      <vt:lpstr>-webkit-standard</vt:lpstr>
      <vt:lpstr>Times New Roman</vt:lpstr>
      <vt:lpstr>Simple Light</vt:lpstr>
      <vt:lpstr>Human Protein Atlas Bad Cell Recognition</vt:lpstr>
      <vt:lpstr>Introduction</vt:lpstr>
      <vt:lpstr>Exploratory Data Analysis</vt:lpstr>
      <vt:lpstr>Exploratory Data Analysis</vt:lpstr>
      <vt:lpstr>Data Wrangling and Splitting</vt:lpstr>
      <vt:lpstr>Model Strategies </vt:lpstr>
      <vt:lpstr>Performance Evaluation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Protein Atlas Bad Cell Recognition</dc:title>
  <cp:lastModifiedBy>Gabi Rivera</cp:lastModifiedBy>
  <cp:revision>4</cp:revision>
  <dcterms:modified xsi:type="dcterms:W3CDTF">2024-08-13T04:41:07Z</dcterms:modified>
</cp:coreProperties>
</file>